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70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>
          <p15:clr>
            <a:srgbClr val="9AA0A6"/>
          </p15:clr>
        </p15:guide>
        <p15:guide id="2" orient="horz" pos="2232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BDDE2D09-52C0-4270-A0D2-E01C26E4DF24}">
  <a:tblStyle styleId="{BDDE2D09-52C0-4270-A0D2-E01C26E4DF2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orient="horz"/>
        <p:guide pos="2232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0" Type="http://schemas.openxmlformats.org/officeDocument/2006/relationships/slide" Target="slides/slide24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g8798eb4c4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6" name="Google Shape;1016;g8798eb4c4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3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" name="Google Shape;1114;g8623a2bef4_1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5" name="Google Shape;1115;g8623a2bef4_1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1" name="Shape 1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2" name="Google Shape;1132;g8798eb4c44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3" name="Google Shape;1133;g8798eb4c44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8" name="Shape 1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9" name="Google Shape;1139;g8623a2bef4_1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0" name="Google Shape;1140;g8623a2bef4_1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8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" name="Google Shape;1149;ge6aba0c35b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0" name="Google Shape;1150;ge6aba0c35b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7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Google Shape;1158;ge6aba0c35b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9" name="Google Shape;1159;ge6aba0c35b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7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g8623a2bef4_1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9" name="Google Shape;1169;g8623a2bef4_1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" name="Google Shape;1177;g8623a2bef4_1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8" name="Google Shape;1178;g8623a2bef4_1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6" name="Shape 1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" name="Google Shape;1187;g8623a2bef4_1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8" name="Google Shape;1188;g8623a2bef4_1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fsfs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6" name="Shape 1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7" name="Google Shape;1197;g8798eb4c44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8" name="Google Shape;1198;g8798eb4c44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3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4" name="Google Shape;1204;g8798eb4c44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5" name="Google Shape;1205;g8798eb4c44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g8623a2bef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2" name="Google Shape;1022;g8623a2bef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1" name="Shape 1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2" name="Google Shape;1212;g8798eb4c44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3" name="Google Shape;1213;g8798eb4c44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g8798eb4c44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1" name="Google Shape;1221;g8798eb4c44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g8798eb4c44_0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9" name="Google Shape;1229;g8798eb4c44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5" name="Shape 1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6" name="Google Shape;1236;g8798eb4c44_0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7" name="Google Shape;1237;g8798eb4c44_0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g8798eb4c44_0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5" name="Google Shape;1245;g8798eb4c44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g80f7e6291e_1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9" name="Google Shape;1049;g80f7e6291e_1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3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g8798eb4c44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5" name="Google Shape;1055;g8798eb4c44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g8798eb4c44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3" name="Google Shape;1063;g8798eb4c44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9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g8798eb4c44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1" name="Google Shape;1071;g8798eb4c44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g8798eb4c44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9" name="Google Shape;1079;g8798eb4c44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5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" name="Google Shape;1086;gb847a9c3b9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7" name="Google Shape;1087;gb847a9c3b9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6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" name="Google Shape;1097;g8623a2bef4_1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8" name="Google Shape;1098;g8623a2bef4_1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2.png"/><Relationship Id="rId4" Type="http://schemas.openxmlformats.org/officeDocument/2006/relationships/image" Target="../media/image17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46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6.png"/><Relationship Id="rId4" Type="http://schemas.openxmlformats.org/officeDocument/2006/relationships/image" Target="../media/image66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8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11.png"/><Relationship Id="rId4" Type="http://schemas.openxmlformats.org/officeDocument/2006/relationships/image" Target="../media/image6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2.png"/><Relationship Id="rId4" Type="http://schemas.openxmlformats.org/officeDocument/2006/relationships/image" Target="../media/image33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5.png"/><Relationship Id="rId4" Type="http://schemas.openxmlformats.org/officeDocument/2006/relationships/image" Target="../media/image13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2.png"/><Relationship Id="rId4" Type="http://schemas.openxmlformats.org/officeDocument/2006/relationships/image" Target="../media/image50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Relationship Id="rId3" Type="http://schemas.openxmlformats.org/officeDocument/2006/relationships/image" Target="../media/image28.png"/><Relationship Id="rId4" Type="http://schemas.openxmlformats.org/officeDocument/2006/relationships/image" Target="../media/image27.png"/><Relationship Id="rId5" Type="http://schemas.openxmlformats.org/officeDocument/2006/relationships/image" Target="../media/image24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Relationship Id="rId3" Type="http://schemas.openxmlformats.org/officeDocument/2006/relationships/image" Target="../media/image20.png"/><Relationship Id="rId4" Type="http://schemas.openxmlformats.org/officeDocument/2006/relationships/image" Target="../media/image30.png"/><Relationship Id="rId5" Type="http://schemas.openxmlformats.org/officeDocument/2006/relationships/image" Target="../media/image23.png"/><Relationship Id="rId6" Type="http://schemas.openxmlformats.org/officeDocument/2006/relationships/image" Target="../media/image25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Relationship Id="rId3" Type="http://schemas.openxmlformats.org/officeDocument/2006/relationships/image" Target="../media/image36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image" Target="../media/image25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4.png"/><Relationship Id="rId3" Type="http://schemas.openxmlformats.org/officeDocument/2006/relationships/image" Target="../media/image42.png"/><Relationship Id="rId4" Type="http://schemas.openxmlformats.org/officeDocument/2006/relationships/image" Target="../media/image32.png"/><Relationship Id="rId5" Type="http://schemas.openxmlformats.org/officeDocument/2006/relationships/image" Target="../media/image43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9.png"/><Relationship Id="rId3" Type="http://schemas.openxmlformats.org/officeDocument/2006/relationships/image" Target="../media/image41.png"/><Relationship Id="rId4" Type="http://schemas.openxmlformats.org/officeDocument/2006/relationships/image" Target="../media/image35.png"/><Relationship Id="rId5" Type="http://schemas.openxmlformats.org/officeDocument/2006/relationships/image" Target="../media/image44.png"/><Relationship Id="rId6" Type="http://schemas.openxmlformats.org/officeDocument/2006/relationships/image" Target="../media/image45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Relationship Id="rId3" Type="http://schemas.openxmlformats.org/officeDocument/2006/relationships/image" Target="../media/image40.png"/><Relationship Id="rId4" Type="http://schemas.openxmlformats.org/officeDocument/2006/relationships/image" Target="../media/image65.png"/><Relationship Id="rId5" Type="http://schemas.openxmlformats.org/officeDocument/2006/relationships/image" Target="../media/image38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3.png"/><Relationship Id="rId3" Type="http://schemas.openxmlformats.org/officeDocument/2006/relationships/image" Target="../media/image54.png"/><Relationship Id="rId4" Type="http://schemas.openxmlformats.org/officeDocument/2006/relationships/image" Target="../media/image47.png"/><Relationship Id="rId5" Type="http://schemas.openxmlformats.org/officeDocument/2006/relationships/image" Target="../media/image49.png"/><Relationship Id="rId6" Type="http://schemas.openxmlformats.org/officeDocument/2006/relationships/image" Target="../media/image55.png"/><Relationship Id="rId7" Type="http://schemas.openxmlformats.org/officeDocument/2006/relationships/image" Target="../media/image62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2.png"/><Relationship Id="rId3" Type="http://schemas.openxmlformats.org/officeDocument/2006/relationships/image" Target="../media/image63.png"/><Relationship Id="rId4" Type="http://schemas.openxmlformats.org/officeDocument/2006/relationships/image" Target="../media/image60.png"/><Relationship Id="rId5" Type="http://schemas.openxmlformats.org/officeDocument/2006/relationships/image" Target="../media/image57.png"/><Relationship Id="rId6" Type="http://schemas.openxmlformats.org/officeDocument/2006/relationships/image" Target="../media/image51.png"/><Relationship Id="rId7" Type="http://schemas.openxmlformats.org/officeDocument/2006/relationships/image" Target="../media/image61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Relationship Id="rId3" Type="http://schemas.openxmlformats.org/officeDocument/2006/relationships/image" Target="../media/image59.png"/><Relationship Id="rId4" Type="http://schemas.openxmlformats.org/officeDocument/2006/relationships/image" Target="../media/image68.png"/><Relationship Id="rId5" Type="http://schemas.openxmlformats.org/officeDocument/2006/relationships/image" Target="../media/image56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2.png"/><Relationship Id="rId4" Type="http://schemas.openxmlformats.org/officeDocument/2006/relationships/image" Target="../media/image87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4.png"/><Relationship Id="rId3" Type="http://schemas.openxmlformats.org/officeDocument/2006/relationships/image" Target="../media/image69.png"/><Relationship Id="rId4" Type="http://schemas.openxmlformats.org/officeDocument/2006/relationships/image" Target="../media/image67.png"/><Relationship Id="rId5" Type="http://schemas.openxmlformats.org/officeDocument/2006/relationships/image" Target="../media/image58.png"/><Relationship Id="rId6" Type="http://schemas.openxmlformats.org/officeDocument/2006/relationships/image" Target="../media/image71.png"/><Relationship Id="rId7" Type="http://schemas.openxmlformats.org/officeDocument/2006/relationships/image" Target="../media/image70.png"/><Relationship Id="rId8" Type="http://schemas.openxmlformats.org/officeDocument/2006/relationships/image" Target="../media/image79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6.png"/><Relationship Id="rId3" Type="http://schemas.openxmlformats.org/officeDocument/2006/relationships/image" Target="../media/image73.png"/><Relationship Id="rId4" Type="http://schemas.openxmlformats.org/officeDocument/2006/relationships/image" Target="../media/image84.png"/><Relationship Id="rId5" Type="http://schemas.openxmlformats.org/officeDocument/2006/relationships/image" Target="../media/image80.png"/><Relationship Id="rId6" Type="http://schemas.openxmlformats.org/officeDocument/2006/relationships/image" Target="../media/image78.png"/><Relationship Id="rId7" Type="http://schemas.openxmlformats.org/officeDocument/2006/relationships/image" Target="../media/image74.png"/><Relationship Id="rId8" Type="http://schemas.openxmlformats.org/officeDocument/2006/relationships/image" Target="../media/image81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Relationship Id="rId3" Type="http://schemas.openxmlformats.org/officeDocument/2006/relationships/image" Target="../media/image75.png"/><Relationship Id="rId4" Type="http://schemas.openxmlformats.org/officeDocument/2006/relationships/image" Target="../media/image72.png"/><Relationship Id="rId5" Type="http://schemas.openxmlformats.org/officeDocument/2006/relationships/image" Target="../media/image77.png"/><Relationship Id="rId6" Type="http://schemas.openxmlformats.org/officeDocument/2006/relationships/image" Target="../media/image86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2.png"/><Relationship Id="rId3" Type="http://schemas.openxmlformats.org/officeDocument/2006/relationships/image" Target="../media/image97.png"/><Relationship Id="rId4" Type="http://schemas.openxmlformats.org/officeDocument/2006/relationships/image" Target="../media/image99.png"/><Relationship Id="rId9" Type="http://schemas.openxmlformats.org/officeDocument/2006/relationships/image" Target="../media/image98.png"/><Relationship Id="rId5" Type="http://schemas.openxmlformats.org/officeDocument/2006/relationships/image" Target="../media/image88.png"/><Relationship Id="rId6" Type="http://schemas.openxmlformats.org/officeDocument/2006/relationships/image" Target="../media/image85.png"/><Relationship Id="rId7" Type="http://schemas.openxmlformats.org/officeDocument/2006/relationships/image" Target="../media/image83.png"/><Relationship Id="rId8" Type="http://schemas.openxmlformats.org/officeDocument/2006/relationships/image" Target="../media/image91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2.png"/><Relationship Id="rId3" Type="http://schemas.openxmlformats.org/officeDocument/2006/relationships/image" Target="../media/image94.png"/><Relationship Id="rId4" Type="http://schemas.openxmlformats.org/officeDocument/2006/relationships/image" Target="../media/image89.png"/><Relationship Id="rId9" Type="http://schemas.openxmlformats.org/officeDocument/2006/relationships/image" Target="../media/image100.png"/><Relationship Id="rId5" Type="http://schemas.openxmlformats.org/officeDocument/2006/relationships/image" Target="../media/image90.png"/><Relationship Id="rId6" Type="http://schemas.openxmlformats.org/officeDocument/2006/relationships/image" Target="../media/image93.png"/><Relationship Id="rId7" Type="http://schemas.openxmlformats.org/officeDocument/2006/relationships/image" Target="../media/image96.png"/><Relationship Id="rId8" Type="http://schemas.openxmlformats.org/officeDocument/2006/relationships/image" Target="../media/image95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7.png"/><Relationship Id="rId3" Type="http://schemas.openxmlformats.org/officeDocument/2006/relationships/image" Target="../media/image108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6.png"/><Relationship Id="rId3" Type="http://schemas.openxmlformats.org/officeDocument/2006/relationships/image" Target="../media/image103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4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8.png"/><Relationship Id="rId3" Type="http://schemas.openxmlformats.org/officeDocument/2006/relationships/image" Target="../media/image121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3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37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. Title Slide: Web Development">
  <p:cSld name="CUSTOM_2_3_1_1_1_1_1_2_1_2_1_1_1_1_2_2_1_2"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8;p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9" name="Google Shape;9;p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" name="Google Shape;10;p2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sp>
        <p:nvSpPr>
          <p:cNvPr id="11" name="Google Shape;11;p2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Web Development</a:t>
            </a:r>
            <a:endParaRPr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3" name="Google Shape;13;p2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16" name="Google Shape;16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. Instructor Demonstration">
  <p:cSld name="CUSTOM_2_3_1_1_1_1_1_2_1_2_1_2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1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1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1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7" name="Google Shape;87;p11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4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Instructor Demonstration</a:t>
            </a:r>
            <a:endParaRPr sz="27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" name="Google Shape;88;p1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9" name="Google Shape;89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1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9144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. Activity">
  <p:cSld name="CUSTOM_2_3_1_1_1_1_1_2_1_2_1_1_1_1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2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4" name="Google Shape;94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2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" name="Google Shape;96;p12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7" name="Google Shape;97;p12"/>
          <p:cNvPicPr preferRelativeResize="0"/>
          <p:nvPr/>
        </p:nvPicPr>
        <p:blipFill rotWithShape="1">
          <a:blip r:embed="rId4">
            <a:alphaModFix/>
          </a:blip>
          <a:srcRect b="39" l="0" r="0" t="2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" name="Google Shape;99;p12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" name="Google Shape;100;p1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1" name="Google Shape;101;p12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. Activity with Instructions ">
  <p:cSld name="CUSTOM_2_5_1_3_1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3"/>
          <p:cNvPicPr preferRelativeResize="0"/>
          <p:nvPr/>
        </p:nvPicPr>
        <p:blipFill rotWithShape="1">
          <a:blip r:embed="rId2">
            <a:alphaModFix/>
          </a:blip>
          <a:srcRect b="39" l="0" r="0" t="2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05" name="Google Shape;105;p1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6" name="Google Shape;106;p1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7" name="Google Shape;107;p1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8" name="Google Shape;108;p13"/>
          <p:cNvSpPr txBox="1"/>
          <p:nvPr>
            <p:ph idx="2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09" name="Google Shape;109;p1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0" name="Google Shape;110;p13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1" name="Google Shape;111;p13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. Challenge">
  <p:cSld name="CUSTOM_2_3_1_1_1_1_1_2_1_2_1_1_4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4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5" name="Google Shape;11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7" name="Google Shape;117;p14"/>
          <p:cNvSpPr txBox="1"/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8" name="Google Shape;118;p14"/>
          <p:cNvSpPr txBox="1"/>
          <p:nvPr>
            <p:ph idx="2"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9" name="Google Shape;119;p14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" name="Google Shape;120;p1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21" name="Google Shape;121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. Challenge with Instructions">
  <p:cSld name="CUSTOM_2_5_1_4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5"/>
          <p:cNvSpPr txBox="1"/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4" name="Google Shape;124;p1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5" name="Google Shape;125;p1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6" name="Google Shape;126;p15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27" name="Google Shape;127;p15"/>
          <p:cNvSpPr txBox="1"/>
          <p:nvPr>
            <p:ph idx="2"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8" name="Google Shape;128;p15"/>
          <p:cNvSpPr txBox="1"/>
          <p:nvPr>
            <p:ph idx="3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29" name="Google Shape;129;p1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0" name="Google Shape;130;p15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31" name="Google Shape;131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. Homework">
  <p:cSld name="CUSTOM_2_3_1_1_1_1_1_2_1_2_1_1_3_1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16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6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5" name="Google Shape;135;p16"/>
          <p:cNvPicPr preferRelativeResize="0"/>
          <p:nvPr/>
        </p:nvPicPr>
        <p:blipFill rotWithShape="1">
          <a:blip r:embed="rId3">
            <a:alphaModFix/>
          </a:blip>
          <a:srcRect b="0" l="209" r="209" t="0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7" name="Google Shape;13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9" name="Google Shape;139;p16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0" name="Google Shape;140;p16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" name="Google Shape;141;p1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2" name="Google Shape;142;p16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800">
          <p15:clr>
            <a:srgbClr val="F9AD4C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. Homework with Instructions">
  <p:cSld name="CUSTOM_2_5_2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7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45" name="Google Shape;145;p1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6" name="Google Shape;146;p1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47" name="Google Shape;147;p17"/>
          <p:cNvPicPr preferRelativeResize="0"/>
          <p:nvPr/>
        </p:nvPicPr>
        <p:blipFill rotWithShape="1">
          <a:blip r:embed="rId2">
            <a:alphaModFix/>
          </a:blip>
          <a:srcRect b="0" l="504" r="504" t="0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9" name="Google Shape;149;p17"/>
          <p:cNvSpPr txBox="1"/>
          <p:nvPr>
            <p:ph idx="2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0" name="Google Shape;150;p1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1" name="Google Shape;151;p17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2" name="Google Shape;152;p17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005">
          <p15:clr>
            <a:srgbClr val="F9AD4C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. Numbered 1–4 (Green)">
  <p:cSld name="CUSTOM_2_7_1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1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6" name="Google Shape;156;p1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7" name="Google Shape;157;p1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8" name="Google Shape;158;p1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9" name="Google Shape;159;p1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0" name="Google Shape;160;p1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61" name="Google Shape;161;p18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62" name="Google Shape;162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"/>
                  <a:ea typeface="Roboto"/>
                  <a:cs typeface="Roboto"/>
                  <a:sym typeface="Roboto"/>
                </a:rPr>
                <a:t>01</a:t>
              </a:r>
              <a:endParaRPr sz="30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3" name="Google Shape;163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4" name="Google Shape;164;p18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65" name="Google Shape;165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"/>
                  <a:ea typeface="Roboto"/>
                  <a:cs typeface="Roboto"/>
                  <a:sym typeface="Roboto"/>
                </a:rPr>
                <a:t>02</a:t>
              </a:r>
              <a:endParaRPr sz="30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6" name="Google Shape;166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7" name="Google Shape;167;p18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68" name="Google Shape;168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03</a:t>
              </a:r>
              <a:endParaRPr sz="3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9" name="Google Shape;169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0" name="Google Shape;170;p18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71" name="Google Shape;171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04</a:t>
              </a:r>
              <a:endParaRPr sz="3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72" name="Google Shape;172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3" name="Google Shape;173;p18"/>
          <p:cNvSpPr txBox="1"/>
          <p:nvPr>
            <p:ph idx="3" type="subTitle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4" name="Google Shape;174;p1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1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1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18"/>
          <p:cNvSpPr txBox="1"/>
          <p:nvPr>
            <p:ph idx="4" type="subTitle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8" name="Google Shape;178;p18"/>
          <p:cNvSpPr txBox="1"/>
          <p:nvPr>
            <p:ph idx="5" type="subTitle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9" name="Google Shape;179;p18"/>
          <p:cNvSpPr txBox="1"/>
          <p:nvPr>
            <p:ph idx="6" type="subTitle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. Numbered 1–5 (Green)">
  <p:cSld name="CUSTOM_2_7_1_4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9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3" name="Google Shape;183;p1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4" name="Google Shape;184;p1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5" name="Google Shape;185;p1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6" name="Google Shape;186;p1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7" name="Google Shape;187;p1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88" name="Google Shape;188;p19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189" name="Google Shape;189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"/>
                  <a:ea typeface="Roboto"/>
                  <a:cs typeface="Roboto"/>
                  <a:sym typeface="Roboto"/>
                </a:rPr>
                <a:t>01</a:t>
              </a:r>
              <a:endParaRPr sz="30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90" name="Google Shape;190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1" name="Google Shape;191;p19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192" name="Google Shape;192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"/>
                  <a:ea typeface="Roboto"/>
                  <a:cs typeface="Roboto"/>
                  <a:sym typeface="Roboto"/>
                </a:rPr>
                <a:t>02</a:t>
              </a:r>
              <a:endParaRPr sz="30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93" name="Google Shape;193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4" name="Google Shape;194;p19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195" name="Google Shape;195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03</a:t>
              </a:r>
              <a:endParaRPr sz="3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96" name="Google Shape;196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7" name="Google Shape;197;p19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198" name="Google Shape;19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04</a:t>
              </a:r>
              <a:endParaRPr sz="3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99" name="Google Shape;19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0" name="Google Shape;200;p19"/>
          <p:cNvSpPr txBox="1"/>
          <p:nvPr>
            <p:ph idx="3" type="subTitle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1" name="Google Shape;201;p19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19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19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19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5" name="Google Shape;205;p19"/>
          <p:cNvSpPr txBox="1"/>
          <p:nvPr>
            <p:ph idx="5" type="subTitle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6" name="Google Shape;206;p19"/>
          <p:cNvSpPr txBox="1"/>
          <p:nvPr>
            <p:ph idx="6" type="subTitle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07" name="Google Shape;207;p19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08" name="Google Shape;20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05</a:t>
              </a:r>
              <a:endParaRPr sz="3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9" name="Google Shape;20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0" name="Google Shape;210;p19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19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9. Numbered 1–6 (Gray)">
  <p:cSld name="CUSTOM_2_7_1_3_1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0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2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5" name="Google Shape;215;p2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16" name="Google Shape;216;p2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7" name="Google Shape;217;p2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18" name="Google Shape;218;p2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9" name="Google Shape;219;p2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20" name="Google Shape;220;p20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21" name="Google Shape;221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01</a:t>
              </a:r>
              <a:endParaRPr sz="3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22" name="Google Shape;222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3" name="Google Shape;223;p20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4" name="Google Shape;224;p20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5" name="Google Shape;225;p20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26" name="Google Shape;226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02</a:t>
              </a:r>
              <a:endParaRPr sz="3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27" name="Google Shape;227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8" name="Google Shape;228;p20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9" name="Google Shape;229;p20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30" name="Google Shape;230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03</a:t>
              </a:r>
              <a:endParaRPr sz="3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31" name="Google Shape;231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2" name="Google Shape;232;p20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3" name="Google Shape;233;p20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34" name="Google Shape;234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04</a:t>
              </a:r>
              <a:endParaRPr sz="3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35" name="Google Shape;235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6" name="Google Shape;236;p20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7" name="Google Shape;237;p20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38" name="Google Shape;238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05</a:t>
              </a:r>
              <a:endParaRPr sz="3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39" name="Google Shape;239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0" name="Google Shape;240;p20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1" name="Google Shape;241;p20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42" name="Google Shape;242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06</a:t>
              </a:r>
              <a:endParaRPr sz="3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43" name="Google Shape;243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4" name="Google Shape;244;p20"/>
          <p:cNvSpPr txBox="1"/>
          <p:nvPr>
            <p:ph idx="4" type="subTitle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5" name="Google Shape;245;p20"/>
          <p:cNvSpPr txBox="1"/>
          <p:nvPr>
            <p:ph idx="5" type="subTitle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6" name="Google Shape;246;p20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7" name="Google Shape;247;p20"/>
          <p:cNvSpPr txBox="1"/>
          <p:nvPr>
            <p:ph idx="7" type="subTitle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8" name="Google Shape;248;p20"/>
          <p:cNvSpPr txBox="1"/>
          <p:nvPr>
            <p:ph idx="8" type="subTitle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. Title Slide: UX/UI Design">
  <p:cSld name="CUSTOM_2_3_1_1_1_1_1_2_1_2_1_1_1_1_2_2_1_1_1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3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9" name="Google Shape;19;p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3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UX/UI Design</a:t>
            </a:r>
            <a:endParaRPr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1" name="Google Shape;21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2" name="Google Shape;22;p3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25" name="Google Shape;25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3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. Numbered 1–6 (Blue)">
  <p:cSld name="CUSTOM_2_7_1_3_1_1_2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1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2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2" name="Google Shape;252;p2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53" name="Google Shape;253;p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4" name="Google Shape;254;p2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55" name="Google Shape;255;p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6" name="Google Shape;256;p2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57" name="Google Shape;257;p21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58" name="Google Shape;258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01</a:t>
              </a:r>
              <a:endParaRPr sz="3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59" name="Google Shape;259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0" name="Google Shape;260;p21"/>
          <p:cNvSpPr txBox="1"/>
          <p:nvPr>
            <p:ph idx="3" type="subTitle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1" name="Google Shape;261;p21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2" name="Google Shape;262;p21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63" name="Google Shape;263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02</a:t>
              </a:r>
              <a:endParaRPr sz="3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64" name="Google Shape;264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5" name="Google Shape;265;p21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6" name="Google Shape;266;p21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67" name="Google Shape;267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03</a:t>
              </a:r>
              <a:endParaRPr sz="3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68" name="Google Shape;268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9" name="Google Shape;269;p21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0" name="Google Shape;270;p21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71" name="Google Shape;271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04</a:t>
              </a:r>
              <a:endParaRPr sz="3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72" name="Google Shape;272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3" name="Google Shape;273;p21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4" name="Google Shape;274;p21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75" name="Google Shape;275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05</a:t>
              </a:r>
              <a:endParaRPr sz="3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76" name="Google Shape;276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7" name="Google Shape;277;p21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8" name="Google Shape;278;p21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79" name="Google Shape;279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06</a:t>
              </a:r>
              <a:endParaRPr sz="3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80" name="Google Shape;280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1" name="Google Shape;281;p21"/>
          <p:cNvSpPr txBox="1"/>
          <p:nvPr>
            <p:ph idx="4" type="subTitle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2" name="Google Shape;282;p21"/>
          <p:cNvSpPr txBox="1"/>
          <p:nvPr>
            <p:ph idx="5" type="subTitle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3" name="Google Shape;283;p21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4" name="Google Shape;284;p21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5" name="Google Shape;285;p21"/>
          <p:cNvSpPr txBox="1"/>
          <p:nvPr>
            <p:ph idx="8" type="subTitle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1. Numbered 1–7 (Gray)">
  <p:cSld name="CUSTOM_2_7_1_3_1_1_1"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2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2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9" name="Google Shape;289;p2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90" name="Google Shape;290;p2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1" name="Google Shape;291;p2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92" name="Google Shape;292;p2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3" name="Google Shape;293;p2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94" name="Google Shape;294;p22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295" name="Google Shape;29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01</a:t>
              </a:r>
              <a:endParaRPr sz="2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96" name="Google Shape;29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7" name="Google Shape;297;p22"/>
          <p:cNvSpPr txBox="1"/>
          <p:nvPr>
            <p:ph idx="3" type="subTitle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8" name="Google Shape;298;p22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9" name="Google Shape;299;p22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00" name="Google Shape;30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02</a:t>
              </a:r>
              <a:endParaRPr sz="2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01" name="Google Shape;30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2" name="Google Shape;302;p22"/>
          <p:cNvSpPr txBox="1"/>
          <p:nvPr>
            <p:ph idx="4" type="subTitle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3" name="Google Shape;303;p22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4" name="Google Shape;304;p22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05" name="Google Shape;30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03</a:t>
              </a:r>
              <a:endParaRPr sz="2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06" name="Google Shape;30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7" name="Google Shape;307;p22"/>
          <p:cNvSpPr txBox="1"/>
          <p:nvPr>
            <p:ph idx="5" type="subTitle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8" name="Google Shape;308;p22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9" name="Google Shape;309;p22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10" name="Google Shape;31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04</a:t>
              </a:r>
              <a:endParaRPr sz="2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11" name="Google Shape;31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2" name="Google Shape;312;p22"/>
          <p:cNvSpPr txBox="1"/>
          <p:nvPr>
            <p:ph idx="6" type="subTitle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3" name="Google Shape;313;p22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4" name="Google Shape;314;p22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15" name="Google Shape;31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05</a:t>
              </a:r>
              <a:endParaRPr sz="2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16" name="Google Shape;31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7" name="Google Shape;317;p22"/>
          <p:cNvSpPr txBox="1"/>
          <p:nvPr>
            <p:ph idx="7" type="subTitle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8" name="Google Shape;318;p22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9" name="Google Shape;319;p22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20" name="Google Shape;32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06</a:t>
              </a:r>
              <a:endParaRPr sz="2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21" name="Google Shape;32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2" name="Google Shape;322;p22"/>
          <p:cNvSpPr txBox="1"/>
          <p:nvPr>
            <p:ph idx="8" type="subTitle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23" name="Google Shape;323;p22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4" name="Google Shape;324;p22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25" name="Google Shape;32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07</a:t>
              </a:r>
              <a:endParaRPr sz="2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26" name="Google Shape;32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7" name="Google Shape;327;p22"/>
          <p:cNvSpPr txBox="1"/>
          <p:nvPr>
            <p:ph idx="9" type="subTitle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. Numbered 1–8 (Gray)">
  <p:cSld name="CUSTOM_2_7_1_3_1_1_1_1"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0" name="Google Shape;330;p2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31" name="Google Shape;331;p2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2" name="Google Shape;332;p2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33" name="Google Shape;333;p2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4" name="Google Shape;334;p2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5" name="Google Shape;335;p23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6" name="Google Shape;336;p23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37" name="Google Shape;33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07</a:t>
              </a:r>
              <a:endParaRPr sz="2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38" name="Google Shape;33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9" name="Google Shape;339;p23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0" name="Google Shape;340;p23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1" name="Google Shape;341;p23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42" name="Google Shape;34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08</a:t>
              </a:r>
              <a:endParaRPr sz="2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43" name="Google Shape;34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4" name="Google Shape;344;p23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5" name="Google Shape;345;p23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6" name="Google Shape;346;p23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47" name="Google Shape;34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05</a:t>
              </a:r>
              <a:endParaRPr sz="2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48" name="Google Shape;34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9" name="Google Shape;349;p23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0" name="Google Shape;350;p23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1" name="Google Shape;351;p23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52" name="Google Shape;35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06</a:t>
              </a:r>
              <a:endParaRPr sz="2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53" name="Google Shape;35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4" name="Google Shape;354;p23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5" name="Google Shape;355;p23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6" name="Google Shape;356;p23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357" name="Google Shape;35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03</a:t>
              </a:r>
              <a:endParaRPr sz="2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58" name="Google Shape;35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9" name="Google Shape;359;p23"/>
          <p:cNvSpPr txBox="1"/>
          <p:nvPr>
            <p:ph idx="7" type="subTitle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0" name="Google Shape;360;p23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1" name="Google Shape;361;p23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362" name="Google Shape;36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04</a:t>
              </a:r>
              <a:endParaRPr sz="2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63" name="Google Shape;36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4" name="Google Shape;364;p23"/>
          <p:cNvSpPr txBox="1"/>
          <p:nvPr>
            <p:ph idx="8" type="subTitle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5" name="Google Shape;365;p23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6" name="Google Shape;366;p23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367" name="Google Shape;36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01</a:t>
              </a:r>
              <a:endParaRPr sz="2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68" name="Google Shape;36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9" name="Google Shape;369;p23"/>
          <p:cNvSpPr txBox="1"/>
          <p:nvPr>
            <p:ph idx="9" type="subTitle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0" name="Google Shape;370;p23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1" name="Google Shape;371;p23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372" name="Google Shape;37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02</a:t>
              </a:r>
              <a:endParaRPr sz="2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73" name="Google Shape;37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4" name="Google Shape;374;p23"/>
          <p:cNvSpPr txBox="1"/>
          <p:nvPr>
            <p:ph idx="13" type="subTitle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. Numbered 1–8 (Green)">
  <p:cSld name="CUSTOM_2_7_1_3_1_1_1_1_1"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7" name="Google Shape;377;p2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78" name="Google Shape;378;p2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9" name="Google Shape;379;p2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80" name="Google Shape;380;p2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1" name="Google Shape;381;p2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2" name="Google Shape;382;p24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3" name="Google Shape;383;p24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84" name="Google Shape;38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07</a:t>
              </a:r>
              <a:endParaRPr sz="2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85" name="Google Shape;38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6" name="Google Shape;386;p24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7" name="Google Shape;387;p24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8" name="Google Shape;388;p24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89" name="Google Shape;38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08</a:t>
              </a:r>
              <a:endParaRPr sz="2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90" name="Google Shape;39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1" name="Google Shape;391;p24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2" name="Google Shape;392;p24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3" name="Google Shape;393;p24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94" name="Google Shape;39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05</a:t>
              </a:r>
              <a:endParaRPr sz="2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95" name="Google Shape;39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6" name="Google Shape;396;p24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7" name="Google Shape;397;p24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8" name="Google Shape;398;p24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99" name="Google Shape;39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06</a:t>
              </a:r>
              <a:endParaRPr sz="2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00" name="Google Shape;40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1" name="Google Shape;401;p24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2" name="Google Shape;402;p24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3" name="Google Shape;403;p24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04" name="Google Shape;40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03</a:t>
              </a:r>
              <a:endParaRPr sz="2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05" name="Google Shape;40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6" name="Google Shape;406;p24"/>
          <p:cNvSpPr txBox="1"/>
          <p:nvPr>
            <p:ph idx="7" type="subTitle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7" name="Google Shape;407;p24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8" name="Google Shape;408;p24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09" name="Google Shape;40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04</a:t>
              </a:r>
              <a:endParaRPr sz="2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10" name="Google Shape;41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1" name="Google Shape;411;p24"/>
          <p:cNvSpPr txBox="1"/>
          <p:nvPr>
            <p:ph idx="8" type="subTitle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2" name="Google Shape;412;p24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3" name="Google Shape;413;p24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14" name="Google Shape;41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01</a:t>
              </a:r>
              <a:endParaRPr sz="2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15" name="Google Shape;41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6" name="Google Shape;416;p24"/>
          <p:cNvSpPr txBox="1"/>
          <p:nvPr>
            <p:ph idx="9" type="subTitle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7" name="Google Shape;417;p24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8" name="Google Shape;418;p24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19" name="Google Shape;41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02</a:t>
              </a:r>
              <a:endParaRPr sz="2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20" name="Google Shape;42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1" name="Google Shape;421;p24"/>
          <p:cNvSpPr txBox="1"/>
          <p:nvPr>
            <p:ph idx="13" type="subTitle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4. Numbered 1–3 (Green)">
  <p:cSld name="CUSTOM_2_7_1_5"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2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24" name="Google Shape;424;p2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25" name="Google Shape;425;p2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6" name="Google Shape;426;p2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27" name="Google Shape;427;p2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8" name="Google Shape;428;p2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29" name="Google Shape;429;p25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30" name="Google Shape;43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"/>
                  <a:ea typeface="Roboto"/>
                  <a:cs typeface="Roboto"/>
                  <a:sym typeface="Roboto"/>
                </a:rPr>
                <a:t>01</a:t>
              </a:r>
              <a:endParaRPr sz="21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31" name="Google Shape;43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2" name="Google Shape;432;p25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25"/>
          <p:cNvSpPr txBox="1"/>
          <p:nvPr>
            <p:ph idx="3" type="subTitle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34" name="Google Shape;434;p25"/>
          <p:cNvGrpSpPr/>
          <p:nvPr/>
        </p:nvGrpSpPr>
        <p:grpSpPr>
          <a:xfrm>
            <a:off x="3305156" y="1345103"/>
            <a:ext cx="533372" cy="533480"/>
            <a:chOff x="457200" y="1378813"/>
            <a:chExt cx="695400" cy="695450"/>
          </a:xfrm>
        </p:grpSpPr>
        <p:sp>
          <p:nvSpPr>
            <p:cNvPr id="435" name="Google Shape;435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"/>
                  <a:ea typeface="Roboto"/>
                  <a:cs typeface="Roboto"/>
                  <a:sym typeface="Roboto"/>
                </a:rPr>
                <a:t>02</a:t>
              </a:r>
              <a:endParaRPr sz="21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36" name="Google Shape;436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7" name="Google Shape;437;p25"/>
          <p:cNvSpPr/>
          <p:nvPr/>
        </p:nvSpPr>
        <p:spPr>
          <a:xfrm flipH="1">
            <a:off x="3572250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25"/>
          <p:cNvSpPr txBox="1"/>
          <p:nvPr>
            <p:ph idx="4" type="subTitle"/>
          </p:nvPr>
        </p:nvSpPr>
        <p:spPr>
          <a:xfrm>
            <a:off x="35722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39" name="Google Shape;439;p25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440" name="Google Shape;44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"/>
                  <a:ea typeface="Roboto"/>
                  <a:cs typeface="Roboto"/>
                  <a:sym typeface="Roboto"/>
                </a:rPr>
                <a:t>03</a:t>
              </a:r>
              <a:endParaRPr sz="21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41" name="Google Shape;44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2" name="Google Shape;442;p25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25"/>
          <p:cNvSpPr txBox="1"/>
          <p:nvPr>
            <p:ph idx="5" type="subTitle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5. Numbered 1–2 (Blue)">
  <p:cSld name="CUSTOM_2_7_1_5_2_1"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Google Shape;445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75" y="649650"/>
            <a:ext cx="827450" cy="4115237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2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47" name="Google Shape;447;p2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8" name="Google Shape;448;p2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49" name="Google Shape;449;p2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0" name="Google Shape;450;p2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1" name="Google Shape;451;p26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2" name="Google Shape;452;p26"/>
          <p:cNvSpPr/>
          <p:nvPr/>
        </p:nvSpPr>
        <p:spPr>
          <a:xfrm>
            <a:off x="4936274" y="890150"/>
            <a:ext cx="2688300" cy="476700"/>
          </a:xfrm>
          <a:prstGeom prst="roundRect">
            <a:avLst>
              <a:gd fmla="val 16667" name="adj"/>
            </a:avLst>
          </a:prstGeom>
          <a:solidFill>
            <a:srgbClr val="365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System Hardening</a:t>
            </a:r>
            <a:endParaRPr sz="2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3" name="Google Shape;453;p26"/>
          <p:cNvSpPr/>
          <p:nvPr/>
        </p:nvSpPr>
        <p:spPr>
          <a:xfrm rot="10800000">
            <a:off x="5072469" y="1278938"/>
            <a:ext cx="261029" cy="144694"/>
          </a:xfrm>
          <a:prstGeom prst="flowChartExtract">
            <a:avLst/>
          </a:prstGeom>
          <a:solidFill>
            <a:srgbClr val="365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p26"/>
          <p:cNvSpPr/>
          <p:nvPr/>
        </p:nvSpPr>
        <p:spPr>
          <a:xfrm>
            <a:off x="457246" y="887925"/>
            <a:ext cx="2688300" cy="476700"/>
          </a:xfrm>
          <a:prstGeom prst="roundRect">
            <a:avLst>
              <a:gd fmla="val 16667" name="adj"/>
            </a:avLst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Alarm</a:t>
            </a:r>
            <a:endParaRPr sz="2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5" name="Google Shape;455;p26"/>
          <p:cNvSpPr/>
          <p:nvPr/>
        </p:nvSpPr>
        <p:spPr>
          <a:xfrm rot="10800000">
            <a:off x="575363" y="1276701"/>
            <a:ext cx="226486" cy="144694"/>
          </a:xfrm>
          <a:prstGeom prst="flowChartExtra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p26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6. Numbered 1–5 (Grey)">
  <p:cSld name="CUSTOM_2_7_1_5_1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2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9" name="Google Shape;459;p2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60" name="Google Shape;460;p2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1" name="Google Shape;461;p2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62" name="Google Shape;462;p2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3" name="Google Shape;463;p2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64" name="Google Shape;464;p27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"/>
                <a:ea typeface="Roboto"/>
                <a:cs typeface="Roboto"/>
                <a:sym typeface="Roboto"/>
              </a:rPr>
              <a:t>01</a:t>
            </a:r>
            <a:endParaRPr sz="4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65" name="Google Shape;465;p27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p27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p27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p27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p27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"/>
                <a:ea typeface="Roboto"/>
                <a:cs typeface="Roboto"/>
                <a:sym typeface="Roboto"/>
              </a:rPr>
              <a:t>02</a:t>
            </a:r>
            <a:endParaRPr sz="4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0" name="Google Shape;470;p27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"/>
                <a:ea typeface="Roboto"/>
                <a:cs typeface="Roboto"/>
                <a:sym typeface="Roboto"/>
              </a:rPr>
              <a:t>03</a:t>
            </a:r>
            <a:endParaRPr sz="4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1" name="Google Shape;471;p27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p27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27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p27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p27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"/>
                <a:ea typeface="Roboto"/>
                <a:cs typeface="Roboto"/>
                <a:sym typeface="Roboto"/>
              </a:rPr>
              <a:t>04</a:t>
            </a:r>
            <a:endParaRPr sz="4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6" name="Google Shape;476;p27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"/>
                <a:ea typeface="Roboto"/>
                <a:cs typeface="Roboto"/>
                <a:sym typeface="Roboto"/>
              </a:rPr>
              <a:t>05</a:t>
            </a:r>
            <a:endParaRPr sz="4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7" name="Google Shape;477;p27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p27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27"/>
          <p:cNvSpPr txBox="1"/>
          <p:nvPr>
            <p:ph idx="3" type="subTitle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0" name="Google Shape;480;p27"/>
          <p:cNvSpPr txBox="1"/>
          <p:nvPr>
            <p:ph idx="4" type="subTitle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1" name="Google Shape;481;p27"/>
          <p:cNvSpPr txBox="1"/>
          <p:nvPr>
            <p:ph idx="5" type="subTitle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2" name="Google Shape;482;p27"/>
          <p:cNvSpPr txBox="1"/>
          <p:nvPr>
            <p:ph idx="6" type="subTitle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3" name="Google Shape;483;p27"/>
          <p:cNvSpPr txBox="1"/>
          <p:nvPr>
            <p:ph idx="7" type="subTitle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7. Bullets 1–4 (Greens)">
  <p:cSld name="CUSTOM_2_7_1_6_1_2"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2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2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7" name="Google Shape;487;p2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88" name="Google Shape;488;p2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9" name="Google Shape;489;p2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90" name="Google Shape;490;p2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1" name="Google Shape;491;p2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2" name="Google Shape;492;p28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3" name="Google Shape;493;p2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p2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2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28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7" name="Google Shape;497;p28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8" name="Google Shape;498;p28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499" name="Google Shape;499;p2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p28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p28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p2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1512">
          <p15:clr>
            <a:srgbClr val="FA7B17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8. Bullets 1–4 (Yellow/Green)">
  <p:cSld name="CUSTOM_2_7_1_6_1_2_1"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29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2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6" name="Google Shape;506;p2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07" name="Google Shape;507;p2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08" name="Google Shape;508;p2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09" name="Google Shape;509;p2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0" name="Google Shape;510;p2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1" name="Google Shape;511;p29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2" name="Google Shape;512;p29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p29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" name="Google Shape;514;p29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p29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6" name="Google Shape;516;p29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7" name="Google Shape;517;p29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18" name="Google Shape;518;p2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p29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" name="Google Shape;520;p29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1" name="Google Shape;521;p2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9. Bullets 1–4 (Gray)">
  <p:cSld name="CUSTOM_2_7_1_6_1_2_1_1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3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p3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5" name="Google Shape;525;p3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26" name="Google Shape;526;p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7" name="Google Shape;527;p3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28" name="Google Shape;528;p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9" name="Google Shape;529;p3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0" name="Google Shape;530;p30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1" name="Google Shape;531;p3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p3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3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p30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5" name="Google Shape;535;p30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6" name="Google Shape;536;p30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37" name="Google Shape;537;p30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30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p30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p30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. Title Slide: Cybersecurity ">
  <p:cSld name="CUSTOM_2_3_1_1_1_1_1_2_1_2_1_1_1_1_2_2_1_1_1_1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9" name="Google Shape;29;p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Cybersecurity Boot Camp</a:t>
            </a:r>
            <a:endParaRPr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1" name="Google Shape;31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2" name="Google Shape;32;p4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" name="Google Shape;33;p4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" name="Google Shape;34;p4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35" name="Google Shape;35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4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0. Bullets 1–4 (Blue)">
  <p:cSld name="CUSTOM_2_7_1_6_1_2_1_1_1"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3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p3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4" name="Google Shape;544;p3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45" name="Google Shape;545;p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6" name="Google Shape;546;p3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47" name="Google Shape;547;p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8" name="Google Shape;548;p3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9" name="Google Shape;549;p31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0" name="Google Shape;550;p3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p3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" name="Google Shape;552;p3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" name="Google Shape;553;p31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4" name="Google Shape;554;p31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5" name="Google Shape;555;p31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56" name="Google Shape;556;p31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p31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31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31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1. Bullets 1–5 (Green)">
  <p:cSld name="CUSTOM_2_7_1_4_1"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32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p3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3" name="Google Shape;563;p3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64" name="Google Shape;564;p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5" name="Google Shape;565;p3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66" name="Google Shape;566;p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7" name="Google Shape;567;p3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8" name="Google Shape;568;p32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9" name="Google Shape;569;p32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0" name="Google Shape;570;p32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1" name="Google Shape;571;p32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2" name="Google Shape;572;p32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3" name="Google Shape;573;p32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4" name="Google Shape;574;p32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5" name="Google Shape;575;p32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6" name="Google Shape;576;p32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77" name="Google Shape;577;p3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p32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Google Shape;579;p32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" name="Google Shape;580;p32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1" name="Google Shape;581;p32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2. Bullets 1–5 (Green/Yellow)">
  <p:cSld name="CUSTOM_2_7_1_4_1_2"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33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4" name="Google Shape;584;p3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5" name="Google Shape;585;p3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86" name="Google Shape;586;p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7" name="Google Shape;587;p3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88" name="Google Shape;588;p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9" name="Google Shape;589;p3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0" name="Google Shape;590;p33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1" name="Google Shape;591;p33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2" name="Google Shape;592;p33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3" name="Google Shape;593;p33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4" name="Google Shape;594;p33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5" name="Google Shape;595;p33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6" name="Google Shape;596;p33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7" name="Google Shape;597;p33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" name="Google Shape;598;p33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99" name="Google Shape;599;p3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0" name="Google Shape;600;p33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1" name="Google Shape;601;p33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2" name="Google Shape;602;p33"/>
          <p:cNvPicPr preferRelativeResize="0"/>
          <p:nvPr/>
        </p:nvPicPr>
        <p:blipFill rotWithShape="1">
          <a:blip r:embed="rId5">
            <a:alphaModFix/>
          </a:blip>
          <a:srcRect b="1830" l="0" r="0" t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33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3. Bullets 1–5 (Gray)">
  <p:cSld name="CUSTOM_2_7_1_4_1_1"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3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6" name="Google Shape;606;p3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7" name="Google Shape;607;p3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08" name="Google Shape;608;p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09" name="Google Shape;609;p3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10" name="Google Shape;610;p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1" name="Google Shape;611;p3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2" name="Google Shape;612;p34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3" name="Google Shape;613;p3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4" name="Google Shape;614;p3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5" name="Google Shape;615;p3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6" name="Google Shape;616;p34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7" name="Google Shape;617;p34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8" name="Google Shape;618;p34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9" name="Google Shape;619;p3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0" name="Google Shape;620;p34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21" name="Google Shape;621;p34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2" name="Google Shape;622;p34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3" name="Google Shape;623;p34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p34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Google Shape;625;p34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1512">
          <p15:clr>
            <a:srgbClr val="FA7B17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4. Bullets 1–5 (Blue)">
  <p:cSld name="CUSTOM_2_7_1_4_1_1_1"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3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8" name="Google Shape;628;p3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9" name="Google Shape;629;p3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30" name="Google Shape;630;p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1" name="Google Shape;631;p3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2" name="Google Shape;632;p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3" name="Google Shape;633;p3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4" name="Google Shape;634;p35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5" name="Google Shape;635;p3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" name="Google Shape;636;p3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7" name="Google Shape;637;p3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8" name="Google Shape;638;p35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9" name="Google Shape;639;p35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0" name="Google Shape;640;p35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1" name="Google Shape;641;p3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2" name="Google Shape;642;p35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43" name="Google Shape;643;p35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4" name="Google Shape;644;p35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Google Shape;645;p35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p35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p35"/>
          <p:cNvPicPr preferRelativeResize="0"/>
          <p:nvPr/>
        </p:nvPicPr>
        <p:blipFill rotWithShape="1">
          <a:blip r:embed="rId6">
            <a:alphaModFix/>
          </a:blip>
          <a:srcRect b="465" l="0" r="0" t="47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5. Bullets 1–6 (Green)">
  <p:cSld name="CUSTOM_2_7_1_3_1_1_3_1"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36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0" name="Google Shape;650;p3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1" name="Google Shape;651;p3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52" name="Google Shape;652;p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3" name="Google Shape;653;p3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54" name="Google Shape;654;p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5" name="Google Shape;655;p3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6" name="Google Shape;656;p36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7" name="Google Shape;657;p36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8" name="Google Shape;658;p36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9" name="Google Shape;659;p36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0" name="Google Shape;660;p36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1" name="Google Shape;661;p36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2" name="Google Shape;662;p36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3" name="Google Shape;663;p36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4" name="Google Shape;664;p36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5" name="Google Shape;665;p36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6" name="Google Shape;666;p36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67" name="Google Shape;667;p3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36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3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0" name="Google Shape;670;p36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1" name="Google Shape;671;p3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2" name="Google Shape;672;p36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6. Bullets 1–6 (Yellow/Green)">
  <p:cSld name="CUSTOM_2_7_1_3_1_1_3_2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37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5" name="Google Shape;675;p3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6" name="Google Shape;676;p3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77" name="Google Shape;677;p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8" name="Google Shape;678;p3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79" name="Google Shape;679;p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0" name="Google Shape;680;p3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1" name="Google Shape;681;p37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2" name="Google Shape;682;p37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3" name="Google Shape;683;p37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4" name="Google Shape;684;p37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5" name="Google Shape;685;p37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6" name="Google Shape;686;p37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7" name="Google Shape;687;p37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8" name="Google Shape;688;p37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9" name="Google Shape;689;p37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0" name="Google Shape;690;p37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1" name="Google Shape;691;p37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92" name="Google Shape;692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3" name="Google Shape;693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4" name="Google Shape;694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5" name="Google Shape;695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6" name="Google Shape;696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7" name="Google Shape;697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7. Bullets 1–6 (Gray)">
  <p:cSld name="CUSTOM_2_7_1_3_1_1_3_3"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3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0" name="Google Shape;700;p3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1" name="Google Shape;701;p3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02" name="Google Shape;702;p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3" name="Google Shape;703;p3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04" name="Google Shape;704;p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5" name="Google Shape;705;p3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6" name="Google Shape;706;p38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7" name="Google Shape;707;p3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8" name="Google Shape;708;p3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9" name="Google Shape;709;p3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0" name="Google Shape;710;p3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1" name="Google Shape;711;p3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2" name="Google Shape;712;p38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3" name="Google Shape;713;p38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4" name="Google Shape;714;p38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5" name="Google Shape;715;p38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6" name="Google Shape;716;p38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17" name="Google Shape;717;p38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38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38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38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38"/>
          <p:cNvPicPr preferRelativeResize="0"/>
          <p:nvPr/>
        </p:nvPicPr>
        <p:blipFill rotWithShape="1">
          <a:blip r:embed="rId6">
            <a:alphaModFix/>
          </a:blip>
          <a:srcRect b="1765" l="0" r="0" t="1774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38"/>
          <p:cNvPicPr preferRelativeResize="0"/>
          <p:nvPr/>
        </p:nvPicPr>
        <p:blipFill rotWithShape="1">
          <a:blip r:embed="rId7">
            <a:alphaModFix/>
          </a:blip>
          <a:srcRect b="1765" l="0" r="0" t="1774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8. Bullets 1–6 (Blue)">
  <p:cSld name="CUSTOM_2_7_1_3_1_1_3_2_1"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3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5" name="Google Shape;725;p3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6" name="Google Shape;726;p3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27" name="Google Shape;727;p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8" name="Google Shape;728;p3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29" name="Google Shape;729;p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30" name="Google Shape;730;p3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1" name="Google Shape;731;p39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2" name="Google Shape;732;p3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3" name="Google Shape;733;p3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4" name="Google Shape;734;p3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5" name="Google Shape;735;p3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6" name="Google Shape;736;p3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7" name="Google Shape;737;p39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8" name="Google Shape;738;p39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9" name="Google Shape;739;p39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0" name="Google Shape;740;p39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1" name="Google Shape;741;p39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42" name="Google Shape;742;p39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3" name="Google Shape;743;p39"/>
          <p:cNvPicPr preferRelativeResize="0"/>
          <p:nvPr/>
        </p:nvPicPr>
        <p:blipFill rotWithShape="1">
          <a:blip r:embed="rId3">
            <a:alphaModFix/>
          </a:blip>
          <a:srcRect b="475" l="0" r="0" t="4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4" name="Google Shape;744;p39"/>
          <p:cNvPicPr preferRelativeResize="0"/>
          <p:nvPr/>
        </p:nvPicPr>
        <p:blipFill rotWithShape="1">
          <a:blip r:embed="rId4">
            <a:alphaModFix/>
          </a:blip>
          <a:srcRect b="475" l="0" r="0" t="4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5" name="Google Shape;745;p39"/>
          <p:cNvPicPr preferRelativeResize="0"/>
          <p:nvPr/>
        </p:nvPicPr>
        <p:blipFill rotWithShape="1">
          <a:blip r:embed="rId5">
            <a:alphaModFix/>
          </a:blip>
          <a:srcRect b="475" l="0" r="0" t="4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6" name="Google Shape;746;p39"/>
          <p:cNvPicPr preferRelativeResize="0"/>
          <p:nvPr/>
        </p:nvPicPr>
        <p:blipFill rotWithShape="1">
          <a:blip r:embed="rId6">
            <a:alphaModFix/>
          </a:blip>
          <a:srcRect b="475" l="0" r="0" t="4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7" name="Google Shape;747;p39"/>
          <p:cNvPicPr preferRelativeResize="0"/>
          <p:nvPr/>
        </p:nvPicPr>
        <p:blipFill rotWithShape="1">
          <a:blip r:embed="rId7">
            <a:alphaModFix/>
          </a:blip>
          <a:srcRect b="475" l="0" r="0" t="4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9. Bullets 1–7 (Green)">
  <p:cSld name="CUSTOM_2_7_1_3_1_1_1_2"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40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0" name="Google Shape;750;p4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1" name="Google Shape;751;p4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52" name="Google Shape;752;p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3" name="Google Shape;753;p4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54" name="Google Shape;754;p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5" name="Google Shape;755;p4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6" name="Google Shape;756;p40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7" name="Google Shape;757;p40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8" name="Google Shape;758;p40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9" name="Google Shape;759;p40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0" name="Google Shape;760;p40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1" name="Google Shape;761;p40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2" name="Google Shape;762;p40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3" name="Google Shape;763;p40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4" name="Google Shape;764;p40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5" name="Google Shape;765;p40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6" name="Google Shape;766;p40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7" name="Google Shape;767;p40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8" name="Google Shape;768;p40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69" name="Google Shape;769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0" name="Google Shape;770;p40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1" name="Google Shape;771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2" name="Google Shape;772;p40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3" name="Google Shape;773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4" name="Google Shape;774;p40"/>
          <p:cNvPicPr preferRelativeResize="0"/>
          <p:nvPr/>
        </p:nvPicPr>
        <p:blipFill rotWithShape="1">
          <a:blip r:embed="rId5">
            <a:alphaModFix/>
          </a:blip>
          <a:srcRect b="1390" l="0" r="0" t="138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75" name="Google Shape;775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. Title Slide:Data Analytics and Visualization">
  <p:cSld name="CUSTOM_2_3_1_1_1_1_1_2_1_2_1_1_1_1_2_1_1_1_1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5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9" name="Google Shape;39;p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" name="Google Shape;40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41" name="Google Shape;41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Data Analytics and Visualization</a:t>
            </a:r>
            <a:endParaRPr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" name="Google Shape;43;p5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" name="Google Shape;45;p5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46" name="Google Shape;46;p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0. Bullets 1–7 (Yellow/Green)">
  <p:cSld name="CUSTOM_2_7_1_3_1_1_1_2_1"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41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8" name="Google Shape;778;p4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9" name="Google Shape;779;p4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80" name="Google Shape;780;p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81" name="Google Shape;781;p4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82" name="Google Shape;782;p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83" name="Google Shape;783;p4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4" name="Google Shape;784;p41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5" name="Google Shape;785;p41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6" name="Google Shape;786;p41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7" name="Google Shape;787;p41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8" name="Google Shape;788;p41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9" name="Google Shape;789;p41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0" name="Google Shape;790;p41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1" name="Google Shape;791;p41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2" name="Google Shape;792;p41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3" name="Google Shape;793;p41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4" name="Google Shape;794;p41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5" name="Google Shape;795;p41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6" name="Google Shape;796;p41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97" name="Google Shape;797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8" name="Google Shape;798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9" name="Google Shape;799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0" name="Google Shape;800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1" name="Google Shape;801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2" name="Google Shape;802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03" name="Google Shape;803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1. Bullets 1–7 (Gray)">
  <p:cSld name="CUSTOM_2_7_1_3_1_1_1_2_1_1"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4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6" name="Google Shape;806;p4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7" name="Google Shape;807;p4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08" name="Google Shape;808;p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09" name="Google Shape;809;p4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10" name="Google Shape;810;p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11" name="Google Shape;811;p4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2" name="Google Shape;812;p42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3" name="Google Shape;813;p4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4" name="Google Shape;814;p42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5" name="Google Shape;815;p4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6" name="Google Shape;816;p42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7" name="Google Shape;817;p4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8" name="Google Shape;818;p42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9" name="Google Shape;819;p4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0" name="Google Shape;820;p42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1" name="Google Shape;821;p4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2" name="Google Shape;822;p42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3" name="Google Shape;823;p4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4" name="Google Shape;824;p42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25" name="Google Shape;825;p42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6" name="Google Shape;826;p42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7" name="Google Shape;827;p42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8" name="Google Shape;828;p42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9" name="Google Shape;829;p42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0" name="Google Shape;830;p42"/>
          <p:cNvPicPr preferRelativeResize="0"/>
          <p:nvPr/>
        </p:nvPicPr>
        <p:blipFill rotWithShape="1">
          <a:blip r:embed="rId7">
            <a:alphaModFix/>
          </a:blip>
          <a:srcRect b="2892" l="0" r="0" t="2883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31" name="Google Shape;831;p42"/>
          <p:cNvPicPr preferRelativeResize="0"/>
          <p:nvPr/>
        </p:nvPicPr>
        <p:blipFill rotWithShape="1">
          <a:blip r:embed="rId8">
            <a:alphaModFix/>
          </a:blip>
          <a:srcRect b="2892" l="0" r="0" t="2883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2. Bullets 1–7 (Blue)">
  <p:cSld name="CUSTOM_2_7_1_3_1_1_1_2_1_1_1"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p4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4" name="Google Shape;834;p4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5" name="Google Shape;835;p4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36" name="Google Shape;836;p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37" name="Google Shape;837;p4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38" name="Google Shape;838;p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39" name="Google Shape;839;p4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0" name="Google Shape;840;p43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1" name="Google Shape;841;p4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2" name="Google Shape;842;p43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3" name="Google Shape;843;p4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4" name="Google Shape;844;p43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5" name="Google Shape;845;p4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6" name="Google Shape;846;p43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7" name="Google Shape;847;p4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8" name="Google Shape;848;p43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9" name="Google Shape;849;p4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0" name="Google Shape;850;p43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1" name="Google Shape;851;p4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2" name="Google Shape;852;p43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53" name="Google Shape;853;p43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4" name="Google Shape;854;p43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55" name="Google Shape;855;p43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6" name="Google Shape;856;p43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57" name="Google Shape;857;p43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8" name="Google Shape;858;p43"/>
          <p:cNvPicPr preferRelativeResize="0"/>
          <p:nvPr/>
        </p:nvPicPr>
        <p:blipFill rotWithShape="1">
          <a:blip r:embed="rId7">
            <a:alphaModFix/>
          </a:blip>
          <a:srcRect b="1616" l="0" r="0" t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59" name="Google Shape;859;p43"/>
          <p:cNvPicPr preferRelativeResize="0"/>
          <p:nvPr/>
        </p:nvPicPr>
        <p:blipFill rotWithShape="1">
          <a:blip r:embed="rId8">
            <a:alphaModFix/>
          </a:blip>
          <a:srcRect b="1616" l="0" r="0" t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3. Bullets 1–8 (Green)">
  <p:cSld name="CUSTOM_2_7_1_3_1_1_1_1_1_1">
    <p:spTree>
      <p:nvGrpSpPr>
        <p:cNvPr id="860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p4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2" name="Google Shape;862;p4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63" name="Google Shape;863;p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64" name="Google Shape;864;p4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65" name="Google Shape;865;p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66" name="Google Shape;866;p4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7" name="Google Shape;867;p44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8" name="Google Shape;868;p44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9" name="Google Shape;869;p44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0" name="Google Shape;870;p44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1" name="Google Shape;871;p44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2" name="Google Shape;872;p44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3" name="Google Shape;873;p44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4" name="Google Shape;874;p44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5" name="Google Shape;875;p44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6" name="Google Shape;876;p44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7" name="Google Shape;877;p44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8" name="Google Shape;878;p44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9" name="Google Shape;879;p44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0" name="Google Shape;880;p44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1" name="Google Shape;881;p44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2" name="Google Shape;882;p44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83" name="Google Shape;883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4" name="Google Shape;884;p44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5" name="Google Shape;885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6" name="Google Shape;886;p44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7" name="Google Shape;887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8" name="Google Shape;888;p44"/>
          <p:cNvPicPr preferRelativeResize="0"/>
          <p:nvPr/>
        </p:nvPicPr>
        <p:blipFill rotWithShape="1">
          <a:blip r:embed="rId5">
            <a:alphaModFix/>
          </a:blip>
          <a:srcRect b="1037" l="0" r="0" t="104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9" name="Google Shape;889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0" name="Google Shape;890;p44"/>
          <p:cNvPicPr preferRelativeResize="0"/>
          <p:nvPr/>
        </p:nvPicPr>
        <p:blipFill rotWithShape="1">
          <a:blip r:embed="rId6">
            <a:alphaModFix/>
          </a:blip>
          <a:srcRect b="1037" l="0" r="0" t="104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4. Bullets 1–8 (Yellow/Green)">
  <p:cSld name="CUSTOM_2_7_1_3_1_1_1_1_1_1_1">
    <p:spTree>
      <p:nvGrpSpPr>
        <p:cNvPr id="89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p4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3" name="Google Shape;893;p4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94" name="Google Shape;894;p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95" name="Google Shape;895;p4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96" name="Google Shape;896;p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97" name="Google Shape;897;p4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8" name="Google Shape;898;p45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9" name="Google Shape;899;p45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0" name="Google Shape;900;p45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1" name="Google Shape;901;p45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2" name="Google Shape;902;p45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3" name="Google Shape;903;p45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4" name="Google Shape;904;p45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5" name="Google Shape;905;p45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6" name="Google Shape;906;p45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7" name="Google Shape;907;p45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8" name="Google Shape;908;p45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9" name="Google Shape;909;p45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0" name="Google Shape;910;p45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1" name="Google Shape;911;p45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2" name="Google Shape;912;p45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3" name="Google Shape;913;p45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14" name="Google Shape;914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5" name="Google Shape;915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6" name="Google Shape;916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7" name="Google Shape;917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8" name="Google Shape;918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9" name="Google Shape;919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0" name="Google Shape;920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1" name="Google Shape;921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5. Bullets 1–8 (Gray)">
  <p:cSld name="CUSTOM_2_7_1_3_1_1_1_1_1_1_1_1"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4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4" name="Google Shape;924;p4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25" name="Google Shape;925;p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26" name="Google Shape;926;p4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27" name="Google Shape;927;p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28" name="Google Shape;928;p4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9" name="Google Shape;929;p4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0" name="Google Shape;930;p46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1" name="Google Shape;931;p4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2" name="Google Shape;932;p46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3" name="Google Shape;933;p4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4" name="Google Shape;934;p46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5" name="Google Shape;935;p4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6" name="Google Shape;936;p46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7" name="Google Shape;937;p4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8" name="Google Shape;938;p46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9" name="Google Shape;939;p4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0" name="Google Shape;940;p46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1" name="Google Shape;941;p4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2" name="Google Shape;942;p46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3" name="Google Shape;943;p4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4" name="Google Shape;944;p46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45" name="Google Shape;945;p46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6" name="Google Shape;946;p46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7" name="Google Shape;947;p46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8" name="Google Shape;948;p46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9" name="Google Shape;949;p46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0" name="Google Shape;950;p46"/>
          <p:cNvPicPr preferRelativeResize="0"/>
          <p:nvPr/>
        </p:nvPicPr>
        <p:blipFill rotWithShape="1">
          <a:blip r:embed="rId7">
            <a:alphaModFix/>
          </a:blip>
          <a:srcRect b="2561" l="0" r="0" t="2552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1" name="Google Shape;951;p46"/>
          <p:cNvPicPr preferRelativeResize="0"/>
          <p:nvPr/>
        </p:nvPicPr>
        <p:blipFill rotWithShape="1">
          <a:blip r:embed="rId8">
            <a:alphaModFix/>
          </a:blip>
          <a:srcRect b="2561" l="0" r="0" t="2552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2" name="Google Shape;952;p46"/>
          <p:cNvPicPr preferRelativeResize="0"/>
          <p:nvPr/>
        </p:nvPicPr>
        <p:blipFill rotWithShape="1">
          <a:blip r:embed="rId9">
            <a:alphaModFix/>
          </a:blip>
          <a:srcRect b="2561" l="0" r="0" t="2552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6. Bullets 1–8 (Blue)">
  <p:cSld name="CUSTOM_2_7_1_3_1_1_1_1_1_1_1_1_1">
    <p:spTree>
      <p:nvGrpSpPr>
        <p:cNvPr id="953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p4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5" name="Google Shape;955;p4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56" name="Google Shape;956;p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57" name="Google Shape;957;p4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58" name="Google Shape;958;p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59" name="Google Shape;959;p4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0" name="Google Shape;960;p4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1" name="Google Shape;961;p47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2" name="Google Shape;962;p4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3" name="Google Shape;963;p47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4" name="Google Shape;964;p4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5" name="Google Shape;965;p47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6" name="Google Shape;966;p4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7" name="Google Shape;967;p47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8" name="Google Shape;968;p4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9" name="Google Shape;969;p47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0" name="Google Shape;970;p4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1" name="Google Shape;971;p47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2" name="Google Shape;972;p4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3" name="Google Shape;973;p47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4" name="Google Shape;974;p4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5" name="Google Shape;975;p47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76" name="Google Shape;976;p47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7" name="Google Shape;977;p47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8" name="Google Shape;978;p47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9" name="Google Shape;979;p47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0" name="Google Shape;980;p47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1" name="Google Shape;981;p47"/>
          <p:cNvPicPr preferRelativeResize="0"/>
          <p:nvPr/>
        </p:nvPicPr>
        <p:blipFill rotWithShape="1">
          <a:blip r:embed="rId7">
            <a:alphaModFix/>
          </a:blip>
          <a:srcRect b="1276" l="0" r="0" t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2" name="Google Shape;982;p47"/>
          <p:cNvPicPr preferRelativeResize="0"/>
          <p:nvPr/>
        </p:nvPicPr>
        <p:blipFill rotWithShape="1">
          <a:blip r:embed="rId8">
            <a:alphaModFix/>
          </a:blip>
          <a:srcRect b="1276" l="0" r="0" t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3" name="Google Shape;983;p47"/>
          <p:cNvPicPr preferRelativeResize="0"/>
          <p:nvPr/>
        </p:nvPicPr>
        <p:blipFill rotWithShape="1">
          <a:blip r:embed="rId9">
            <a:alphaModFix/>
          </a:blip>
          <a:srcRect b="1276" l="0" r="0" t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7. Fist to Five">
  <p:cSld name="CUSTOM_2_3_1_1_3_1_1_2_1_1_1_1">
    <p:spTree>
      <p:nvGrpSpPr>
        <p:cNvPr id="984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5" name="Google Shape;985;p48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86" name="Google Shape;986;p48"/>
          <p:cNvSpPr txBox="1"/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87" name="Google Shape;987;p4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88" name="Google Shape;988;p4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89" name="Google Shape;98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990" name="Google Shape;990;p48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FIST TO FIVE: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991" name="Google Shape;991;p48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8. Review">
  <p:cSld name="CUSTOM_17_2_1_2_1">
    <p:spTree>
      <p:nvGrpSpPr>
        <p:cNvPr id="992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3" name="Google Shape;993;p49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94" name="Google Shape;994;p4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5" name="Google Shape;995;p4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96" name="Google Shape;996;p49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"/>
                <a:ea typeface="Roboto"/>
                <a:cs typeface="Roboto"/>
                <a:sym typeface="Roboto"/>
              </a:rPr>
              <a:t>Time’s Up! </a:t>
            </a:r>
            <a:r>
              <a:rPr lang="en" sz="3600">
                <a:latin typeface="Roboto"/>
                <a:ea typeface="Roboto"/>
                <a:cs typeface="Roboto"/>
                <a:sym typeface="Roboto"/>
              </a:rPr>
              <a:t>Let’s Review.</a:t>
            </a:r>
            <a:endParaRPr sz="36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97" name="Google Shape;99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9. Take a Break 1">
  <p:cSld name="CUSTOM">
    <p:spTree>
      <p:nvGrpSpPr>
        <p:cNvPr id="998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p5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00" name="Google Shape;1000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2900" y="-24125"/>
            <a:ext cx="9229800" cy="5191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. Subsection Slide">
  <p:cSld name="CUSTOM_17_2_1_1_2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6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6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" name="Google Shape;51;p6"/>
          <p:cNvSpPr txBox="1"/>
          <p:nvPr>
            <p:ph idx="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" name="Google Shape;52;p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0. Take a Break 2">
  <p:cSld name="CUSTOM_1">
    <p:spTree>
      <p:nvGrpSpPr>
        <p:cNvPr id="100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p5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03" name="Google Shape;1003;p5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4" name="Google Shape;1004;p51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"/>
                <a:ea typeface="Roboto"/>
                <a:cs typeface="Roboto"/>
                <a:sym typeface="Roboto"/>
              </a:rPr>
              <a:t>Take a Break!</a:t>
            </a:r>
            <a:endParaRPr sz="48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005" name="Google Shape;1005;p51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7. The End">
  <p:cSld name="CUSTOM_7">
    <p:spTree>
      <p:nvGrpSpPr>
        <p:cNvPr id="1006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7" name="Google Shape;1007;p5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08" name="Google Shape;1008;p52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  <p:sp>
        <p:nvSpPr>
          <p:cNvPr id="1009" name="Google Shape;1009;p52"/>
          <p:cNvSpPr txBox="1"/>
          <p:nvPr/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pic>
        <p:nvPicPr>
          <p:cNvPr id="1010" name="Google Shape;101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8599" y="496138"/>
            <a:ext cx="5046801" cy="415122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1. Take a Break 1">
  <p:cSld name="CUSTOM_9"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5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13" name="Google Shape;1013;p5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2900" y="-24125"/>
            <a:ext cx="9229800" cy="5191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. Transition Slide">
  <p:cSld name="CUSTOM_17_2_1_2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7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7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" name="Google Shape;56;p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" name="Google Shape;57;p7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. Text Only">
  <p:cSld name="CUSTOM_2_7_2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" name="Google Shape;60;p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1" name="Google Shape;61;p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" name="Google Shape;62;p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" name="Google Shape;63;p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" name="Google Shape;64;p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" name="Google Shape;65;p8"/>
          <p:cNvSpPr txBox="1"/>
          <p:nvPr>
            <p:ph idx="3" type="body"/>
          </p:nvPr>
        </p:nvSpPr>
        <p:spPr>
          <a:xfrm>
            <a:off x="175" y="1284250"/>
            <a:ext cx="9144000" cy="3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. Text with Sidebar">
  <p:cSld name="CUSTOM_2_4_1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9"/>
          <p:cNvPicPr preferRelativeResize="0"/>
          <p:nvPr/>
        </p:nvPicPr>
        <p:blipFill rotWithShape="1">
          <a:blip r:embed="rId2">
            <a:alphaModFix/>
          </a:blip>
          <a:srcRect b="119" l="0" r="0" t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9"/>
          <p:cNvSpPr txBox="1"/>
          <p:nvPr>
            <p:ph idx="1" type="subTitle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2" type="body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0" name="Google Shape;70;p9"/>
          <p:cNvSpPr txBox="1"/>
          <p:nvPr>
            <p:ph idx="3" type="subTitle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" name="Google Shape;71;p9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" name="Google Shape;72;p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3" name="Google Shape;73;p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4" name="Google Shape;74;p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" name="Google Shape;75;p9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. Call Attention Slide">
  <p:cSld name="CUSTOM_2_3_1_1_3_1_1_2_1_1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0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0"/>
          <p:cNvSpPr txBox="1"/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9" name="Google Shape;79;p10"/>
          <p:cNvPicPr preferRelativeResize="0"/>
          <p:nvPr/>
        </p:nvPicPr>
        <p:blipFill rotWithShape="1">
          <a:blip r:embed="rId3">
            <a:alphaModFix/>
          </a:blip>
          <a:srcRect b="0" l="139" r="149" t="0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1" name="Google Shape;81;p1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3" Type="http://schemas.openxmlformats.org/officeDocument/2006/relationships/theme" Target="../theme/theme1.xml"/><Relationship Id="rId52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buNone/>
              <a:defRPr sz="1300">
                <a:solidFill>
                  <a:schemeClr val="tx1"/>
                </a:solidFill>
              </a:defRPr>
            </a:lvl1pPr>
            <a:lvl2pPr lvl="1" rtl="0" algn="r">
              <a:buNone/>
              <a:defRPr sz="1300">
                <a:solidFill>
                  <a:schemeClr val="tx1"/>
                </a:solidFill>
              </a:defRPr>
            </a:lvl2pPr>
            <a:lvl3pPr lvl="2" rtl="0" algn="r">
              <a:buNone/>
              <a:defRPr sz="1300">
                <a:solidFill>
                  <a:schemeClr val="tx1"/>
                </a:solidFill>
              </a:defRPr>
            </a:lvl3pPr>
            <a:lvl4pPr lvl="3" rtl="0" algn="r">
              <a:buNone/>
              <a:defRPr sz="1300">
                <a:solidFill>
                  <a:schemeClr val="tx1"/>
                </a:solidFill>
              </a:defRPr>
            </a:lvl4pPr>
            <a:lvl5pPr lvl="4" rtl="0" algn="r">
              <a:buNone/>
              <a:defRPr sz="1300">
                <a:solidFill>
                  <a:schemeClr val="tx1"/>
                </a:solidFill>
              </a:defRPr>
            </a:lvl5pPr>
            <a:lvl6pPr lvl="5" rtl="0" algn="r">
              <a:buNone/>
              <a:defRPr sz="1300">
                <a:solidFill>
                  <a:schemeClr val="tx1"/>
                </a:solidFill>
              </a:defRPr>
            </a:lvl6pPr>
            <a:lvl7pPr lvl="6" rtl="0" algn="r">
              <a:buNone/>
              <a:defRPr sz="1300">
                <a:solidFill>
                  <a:schemeClr val="tx1"/>
                </a:solidFill>
              </a:defRPr>
            </a:lvl7pPr>
            <a:lvl8pPr lvl="7" rtl="0" algn="r">
              <a:buNone/>
              <a:defRPr sz="1300">
                <a:solidFill>
                  <a:schemeClr val="tx1"/>
                </a:solidFill>
              </a:defRPr>
            </a:lvl8pPr>
            <a:lvl9pPr lvl="8" rtl="0" algn="r">
              <a:buNone/>
              <a:defRPr sz="1300">
                <a:solidFill>
                  <a:schemeClr val="tx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</p:sldLayoutIdLst>
  <mc:AlternateContent>
    <mc:Choice Requires="p14">
      <p:transition p14:dur="400">
        <p:fade thruBlk="1"/>
      </p:transition>
    </mc:Choice>
    <mc:Fallback>
      <p:transition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5.png"/><Relationship Id="rId4" Type="http://schemas.openxmlformats.org/officeDocument/2006/relationships/image" Target="../media/image10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7.png"/><Relationship Id="rId4" Type="http://schemas.openxmlformats.org/officeDocument/2006/relationships/image" Target="../media/image111.png"/><Relationship Id="rId5" Type="http://schemas.openxmlformats.org/officeDocument/2006/relationships/image" Target="../media/image10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7.png"/><Relationship Id="rId4" Type="http://schemas.openxmlformats.org/officeDocument/2006/relationships/image" Target="../media/image1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://192.168.1.105/company_folder/secret_folder" TargetMode="External"/><Relationship Id="rId4" Type="http://schemas.openxmlformats.org/officeDocument/2006/relationships/hyperlink" Target="http://192.168.1.105/company_folder/webdav" TargetMode="External"/><Relationship Id="rId5" Type="http://schemas.openxmlformats.org/officeDocument/2006/relationships/hyperlink" Target="http://192.168.1.105/webdav/shell.php" TargetMode="External"/><Relationship Id="rId6" Type="http://schemas.openxmlformats.org/officeDocument/2006/relationships/image" Target="../media/image107.png"/><Relationship Id="rId7" Type="http://schemas.openxmlformats.org/officeDocument/2006/relationships/image" Target="../media/image112.png"/><Relationship Id="rId8" Type="http://schemas.openxmlformats.org/officeDocument/2006/relationships/image" Target="../media/image11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7.png"/><Relationship Id="rId4" Type="http://schemas.openxmlformats.org/officeDocument/2006/relationships/image" Target="../media/image11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7.png"/><Relationship Id="rId4" Type="http://schemas.openxmlformats.org/officeDocument/2006/relationships/image" Target="../media/image117.png"/><Relationship Id="rId5" Type="http://schemas.openxmlformats.org/officeDocument/2006/relationships/image" Target="../media/image11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7.png"/><Relationship Id="rId4" Type="http://schemas.openxmlformats.org/officeDocument/2006/relationships/image" Target="../media/image120.png"/><Relationship Id="rId5" Type="http://schemas.openxmlformats.org/officeDocument/2006/relationships/image" Target="../media/image11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24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9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owasp.org/www-project-top-ten/2017/A3_2017-Sensitive_Data_Exposure" TargetMode="External"/><Relationship Id="rId4" Type="http://schemas.openxmlformats.org/officeDocument/2006/relationships/hyperlink" Target="https://owasp.org/www-project-top-ten/2017/A5_2017-Broken_Access_Control" TargetMode="External"/><Relationship Id="rId5" Type="http://schemas.openxmlformats.org/officeDocument/2006/relationships/hyperlink" Target="https://owasp.org/www-project-top-ten/2017/A1_2017-Injection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54"/>
          <p:cNvSpPr txBox="1"/>
          <p:nvPr>
            <p:ph type="title"/>
          </p:nvPr>
        </p:nvSpPr>
        <p:spPr>
          <a:xfrm>
            <a:off x="274350" y="170392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Capstone Engagement</a:t>
            </a:r>
            <a:endParaRPr sz="31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3100">
                <a:latin typeface="Roboto"/>
                <a:ea typeface="Roboto"/>
                <a:cs typeface="Roboto"/>
                <a:sym typeface="Roboto"/>
              </a:rPr>
              <a:t>Assessment, Analysis, </a:t>
            </a:r>
            <a:br>
              <a:rPr lang="en" sz="3100">
                <a:latin typeface="Roboto"/>
                <a:ea typeface="Roboto"/>
                <a:cs typeface="Roboto"/>
                <a:sym typeface="Roboto"/>
              </a:rPr>
            </a:br>
            <a:r>
              <a:rPr lang="en" sz="3100">
                <a:latin typeface="Roboto"/>
                <a:ea typeface="Roboto"/>
                <a:cs typeface="Roboto"/>
                <a:sym typeface="Roboto"/>
              </a:rPr>
              <a:t>and Hardening of a Vulnerable System</a:t>
            </a:r>
            <a:endParaRPr sz="3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19" name="Google Shape;1019;p5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6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7" name="Google Shape;1117;p63"/>
          <p:cNvSpPr/>
          <p:nvPr/>
        </p:nvSpPr>
        <p:spPr>
          <a:xfrm flipH="1">
            <a:off x="5219400" y="887900"/>
            <a:ext cx="3162600" cy="17307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8" name="Google Shape;1118;p63"/>
          <p:cNvSpPr/>
          <p:nvPr/>
        </p:nvSpPr>
        <p:spPr>
          <a:xfrm flipH="1">
            <a:off x="1090275" y="847725"/>
            <a:ext cx="3115200" cy="17709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9" name="Google Shape;1119;p63"/>
          <p:cNvSpPr txBox="1"/>
          <p:nvPr/>
        </p:nvSpPr>
        <p:spPr>
          <a:xfrm>
            <a:off x="5243100" y="905000"/>
            <a:ext cx="3115200" cy="17136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Once the code was executed this provided access to the target server using a reserve shell.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0" name="Google Shape;1120;p63"/>
          <p:cNvSpPr txBox="1"/>
          <p:nvPr/>
        </p:nvSpPr>
        <p:spPr>
          <a:xfrm>
            <a:off x="1090275" y="700325"/>
            <a:ext cx="2853000" cy="1918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We were able to upload a reverse shell code without the server restricting the input before its usage. Once provisioning meterpreter to listen to port 4444 the attack was success.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1" name="Google Shape;1121;p6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1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Improper Control of Filename for Include/Require Statement in PHP Program</a:t>
            </a:r>
            <a:endParaRPr b="1" sz="19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2" name="Google Shape;1122;p6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23" name="Google Shape;1123;p63"/>
          <p:cNvGrpSpPr/>
          <p:nvPr/>
        </p:nvGrpSpPr>
        <p:grpSpPr>
          <a:xfrm>
            <a:off x="447656" y="733390"/>
            <a:ext cx="533372" cy="533480"/>
            <a:chOff x="457200" y="1378813"/>
            <a:chExt cx="695400" cy="695450"/>
          </a:xfrm>
        </p:grpSpPr>
        <p:sp>
          <p:nvSpPr>
            <p:cNvPr id="1124" name="Google Shape;1124;p6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01</a:t>
              </a:r>
              <a:endParaRPr sz="2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25" name="Google Shape;1125;p6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26" name="Google Shape;1126;p63"/>
          <p:cNvGrpSpPr/>
          <p:nvPr/>
        </p:nvGrpSpPr>
        <p:grpSpPr>
          <a:xfrm>
            <a:off x="4600766" y="733394"/>
            <a:ext cx="533372" cy="533456"/>
            <a:chOff x="1997095" y="1264355"/>
            <a:chExt cx="695400" cy="757428"/>
          </a:xfrm>
        </p:grpSpPr>
        <p:sp>
          <p:nvSpPr>
            <p:cNvPr id="1127" name="Google Shape;1127;p63"/>
            <p:cNvSpPr/>
            <p:nvPr/>
          </p:nvSpPr>
          <p:spPr>
            <a:xfrm>
              <a:off x="1997095" y="1264355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02</a:t>
              </a:r>
              <a:endParaRPr sz="2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28" name="Google Shape;1128;p63"/>
            <p:cNvSpPr/>
            <p:nvPr/>
          </p:nvSpPr>
          <p:spPr>
            <a:xfrm rot="10800000">
              <a:off x="2174629" y="1748612"/>
              <a:ext cx="340319" cy="273172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129" name="Google Shape;1129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4575" y="2695975"/>
            <a:ext cx="2914650" cy="21433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0" name="Google Shape;1130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95675" y="2889625"/>
            <a:ext cx="4705424" cy="132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4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5" name="Google Shape;1135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136" name="Google Shape;1136;p64"/>
          <p:cNvSpPr txBox="1"/>
          <p:nvPr>
            <p:ph type="title"/>
          </p:nvPr>
        </p:nvSpPr>
        <p:spPr>
          <a:xfrm>
            <a:off x="274325" y="1687275"/>
            <a:ext cx="8595300" cy="8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Blue Team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latin typeface="Roboto"/>
                <a:ea typeface="Roboto"/>
                <a:cs typeface="Roboto"/>
                <a:sym typeface="Roboto"/>
              </a:rPr>
              <a:t>Log Analysis and </a:t>
            </a:r>
            <a:br>
              <a:rPr lang="en" sz="3400">
                <a:latin typeface="Roboto"/>
                <a:ea typeface="Roboto"/>
                <a:cs typeface="Roboto"/>
                <a:sym typeface="Roboto"/>
              </a:rPr>
            </a:br>
            <a:r>
              <a:rPr lang="en" sz="3400">
                <a:latin typeface="Roboto"/>
                <a:ea typeface="Roboto"/>
                <a:cs typeface="Roboto"/>
                <a:sym typeface="Roboto"/>
              </a:rPr>
              <a:t>Attack Characterization</a:t>
            </a:r>
            <a:endParaRPr sz="34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7" name="Google Shape;1137;p64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Google Shape;1142;p6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Identifying the Port Scan</a:t>
            </a:r>
            <a:endParaRPr/>
          </a:p>
        </p:txBody>
      </p:sp>
      <p:sp>
        <p:nvSpPr>
          <p:cNvPr id="1143" name="Google Shape;1143;p6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4" name="Google Shape;1144;p65"/>
          <p:cNvSpPr txBox="1"/>
          <p:nvPr>
            <p:ph idx="1" type="subTitle"/>
          </p:nvPr>
        </p:nvSpPr>
        <p:spPr>
          <a:xfrm>
            <a:off x="278600" y="675975"/>
            <a:ext cx="8344500" cy="6195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The Port scan occurred 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approximately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 17:50:00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19,053 hits were sent from the attacker machine 192.168.1.90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45" name="Google Shape;1145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300" y="783937"/>
            <a:ext cx="424701" cy="33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6" name="Google Shape;1146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7850" y="1352550"/>
            <a:ext cx="4254849" cy="2955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7" name="Google Shape;1147;p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79125" y="1352550"/>
            <a:ext cx="4143975" cy="295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1" name="Shape 1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2" name="Google Shape;1152;p6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Identifying the Port Scan (Cont.)</a:t>
            </a:r>
            <a:endParaRPr/>
          </a:p>
        </p:txBody>
      </p:sp>
      <p:sp>
        <p:nvSpPr>
          <p:cNvPr id="1153" name="Google Shape;1153;p6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4" name="Google Shape;1154;p66"/>
          <p:cNvSpPr txBox="1"/>
          <p:nvPr>
            <p:ph idx="1" type="subTitle"/>
          </p:nvPr>
        </p:nvSpPr>
        <p:spPr>
          <a:xfrm>
            <a:off x="278600" y="675975"/>
            <a:ext cx="8344500" cy="5337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In below screenshot, we can observe that total requests of  11,110 scan all for different port numbers apart from port 80 and 443.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55" name="Google Shape;1155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775" y="774412"/>
            <a:ext cx="424701" cy="33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6" name="Google Shape;1156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8600" y="1332550"/>
            <a:ext cx="8344500" cy="343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6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Finding the Request for the Hidden Directory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62" name="Google Shape;1162;p6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3" name="Google Shape;1163;p67"/>
          <p:cNvSpPr txBox="1"/>
          <p:nvPr>
            <p:ph idx="1" type="subTitle"/>
          </p:nvPr>
        </p:nvSpPr>
        <p:spPr>
          <a:xfrm>
            <a:off x="367350" y="741300"/>
            <a:ext cx="8576700" cy="11445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 the first screenshot we can observe that the attack started at 17:50:00 with 19,053 requests.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top three hits for directories and files that were requested were: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consolata"/>
              <a:buChar char="-"/>
            </a:pPr>
            <a:r>
              <a:rPr lang="en" sz="1200" u="sng">
                <a:solidFill>
                  <a:schemeClr val="hlink"/>
                </a:solidFill>
                <a:latin typeface="Inconsolata"/>
                <a:ea typeface="Inconsolata"/>
                <a:cs typeface="Inconsolata"/>
                <a:sym typeface="Inconsolata"/>
                <a:hlinkClick r:id="rId3"/>
              </a:rPr>
              <a:t>http://192.168.1.105/company_folder/secret_folder</a:t>
            </a:r>
            <a:r>
              <a:rPr lang="en" sz="12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endParaRPr sz="12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-3048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consolata"/>
              <a:buChar char="-"/>
            </a:pPr>
            <a:r>
              <a:rPr lang="en" sz="1200" u="sng">
                <a:solidFill>
                  <a:schemeClr val="accent5"/>
                </a:solidFill>
                <a:latin typeface="Inconsolata"/>
                <a:ea typeface="Inconsolata"/>
                <a:cs typeface="Inconsolata"/>
                <a:sym typeface="Inconsolata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http://192.168.1.105/company_folder/webdav</a:t>
            </a:r>
            <a:endParaRPr sz="12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-3048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consolata"/>
              <a:buChar char="-"/>
            </a:pPr>
            <a:r>
              <a:rPr lang="en" sz="1200" u="sng">
                <a:solidFill>
                  <a:schemeClr val="hlink"/>
                </a:solidFill>
                <a:latin typeface="Inconsolata"/>
                <a:ea typeface="Inconsolata"/>
                <a:cs typeface="Inconsolata"/>
                <a:sym typeface="Inconsolata"/>
                <a:hlinkClick r:id="rId5"/>
              </a:rPr>
              <a:t>http://192.168.1.105/webdav/shell.php</a:t>
            </a:r>
            <a:endParaRPr sz="12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457200" rtl="0" algn="l">
              <a:spcBef>
                <a:spcPts val="600"/>
              </a:spcBef>
              <a:spcAft>
                <a:spcPts val="600"/>
              </a:spcAft>
              <a:buNone/>
            </a:pPr>
            <a:r>
              <a:t/>
            </a:r>
            <a:endParaRPr sz="1200"/>
          </a:p>
        </p:txBody>
      </p:sp>
      <p:pic>
        <p:nvPicPr>
          <p:cNvPr id="1164" name="Google Shape;1164;p6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7350" y="835150"/>
            <a:ext cx="424701" cy="33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5" name="Google Shape;1165;p6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7350" y="2140125"/>
            <a:ext cx="3423600" cy="252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6" name="Google Shape;1166;p6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790950" y="2435225"/>
            <a:ext cx="4924425" cy="148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6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Finding the Request for the Hidden Directory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72" name="Google Shape;1172;p6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3" name="Google Shape;1173;p68"/>
          <p:cNvSpPr txBox="1"/>
          <p:nvPr>
            <p:ph idx="1" type="subTitle"/>
          </p:nvPr>
        </p:nvSpPr>
        <p:spPr>
          <a:xfrm>
            <a:off x="367350" y="741300"/>
            <a:ext cx="9087000" cy="9717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The 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directory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 requested was a internal secret folder hidden within the company folders.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The secret folder contained instructions on how to access the webdav server using Rayn’s Account.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It also included a hashed password.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74" name="Google Shape;1174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7350" y="835150"/>
            <a:ext cx="424701" cy="33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5" name="Google Shape;1175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47775" y="1381125"/>
            <a:ext cx="6372224" cy="348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9" name="Shape 1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0" name="Google Shape;1180;p6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Uncovering the Brute Force Attack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81" name="Google Shape;1181;p6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2" name="Google Shape;1182;p69"/>
          <p:cNvSpPr txBox="1"/>
          <p:nvPr>
            <p:ph idx="1" type="subTitle"/>
          </p:nvPr>
        </p:nvSpPr>
        <p:spPr>
          <a:xfrm>
            <a:off x="295275" y="675975"/>
            <a:ext cx="8481300" cy="9717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 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16,245 - 16,217 Approx. requests were made during the attack.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Out of 16,217 requests for password protected </a:t>
            </a:r>
            <a:r>
              <a:rPr lang="en" sz="1200">
                <a:latin typeface="Roboto Mono"/>
                <a:ea typeface="Roboto Mono"/>
                <a:cs typeface="Roboto Mono"/>
                <a:sym typeface="Roboto Mono"/>
              </a:rPr>
              <a:t>secret_folder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 only 8 were successful considering the file inside the directory.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83" name="Google Shape;1183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7350" y="835150"/>
            <a:ext cx="424701" cy="33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4" name="Google Shape;1184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7350" y="1320425"/>
            <a:ext cx="8102258" cy="3443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5" name="Google Shape;1185;p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16400" y="3467100"/>
            <a:ext cx="6448425" cy="1238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9" name="Shape 1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0" name="Google Shape;1190;p7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Finding the WebDAV Connection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91" name="Google Shape;1191;p7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2" name="Google Shape;1192;p70"/>
          <p:cNvSpPr txBox="1"/>
          <p:nvPr>
            <p:ph idx="1" type="subTitle"/>
          </p:nvPr>
        </p:nvSpPr>
        <p:spPr>
          <a:xfrm>
            <a:off x="285650" y="741300"/>
            <a:ext cx="8591700" cy="8493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70 total requests were made to the webdav directory.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The </a:t>
            </a:r>
            <a:r>
              <a:rPr lang="en" sz="1200">
                <a:latin typeface="Roboto Mono"/>
                <a:ea typeface="Roboto Mono"/>
                <a:cs typeface="Roboto Mono"/>
                <a:sym typeface="Roboto Mono"/>
              </a:rPr>
              <a:t>shell.php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 file was requested 28 times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The </a:t>
            </a:r>
            <a:r>
              <a:rPr lang="en" sz="1200">
                <a:latin typeface="Roboto Mono"/>
                <a:ea typeface="Roboto Mono"/>
                <a:cs typeface="Roboto Mono"/>
                <a:sym typeface="Roboto Mono"/>
              </a:rPr>
              <a:t>passwd.dav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 file was requested 6 times.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93" name="Google Shape;1193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7350" y="835150"/>
            <a:ext cx="424701" cy="33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4" name="Google Shape;1194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5650" y="1543050"/>
            <a:ext cx="8534501" cy="3221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5" name="Google Shape;1195;p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00600" y="3543300"/>
            <a:ext cx="3838575" cy="89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9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0" name="Google Shape;1200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201" name="Google Shape;1201;p71"/>
          <p:cNvSpPr txBox="1"/>
          <p:nvPr>
            <p:ph type="title"/>
          </p:nvPr>
        </p:nvSpPr>
        <p:spPr>
          <a:xfrm>
            <a:off x="274325" y="1631275"/>
            <a:ext cx="8595300" cy="202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Blue Team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latin typeface="Roboto"/>
                <a:ea typeface="Roboto"/>
                <a:cs typeface="Roboto"/>
                <a:sym typeface="Roboto"/>
              </a:rPr>
              <a:t>Proposed Alarms and </a:t>
            </a:r>
            <a:br>
              <a:rPr lang="en" sz="3400">
                <a:latin typeface="Roboto"/>
                <a:ea typeface="Roboto"/>
                <a:cs typeface="Roboto"/>
                <a:sym typeface="Roboto"/>
              </a:rPr>
            </a:br>
            <a:r>
              <a:rPr lang="en" sz="3400">
                <a:latin typeface="Roboto"/>
                <a:ea typeface="Roboto"/>
                <a:cs typeface="Roboto"/>
                <a:sym typeface="Roboto"/>
              </a:rPr>
              <a:t>Mitigation Strategies</a:t>
            </a:r>
            <a:endParaRPr sz="34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2" name="Google Shape;1202;p71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6" name="Shape 1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7" name="Google Shape;1207;p7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Blocking the Port Scan</a:t>
            </a:r>
            <a:endParaRPr/>
          </a:p>
        </p:txBody>
      </p:sp>
      <p:sp>
        <p:nvSpPr>
          <p:cNvPr id="1208" name="Google Shape;1208;p7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9" name="Google Shape;1209;p72"/>
          <p:cNvSpPr txBox="1"/>
          <p:nvPr>
            <p:ph idx="2" type="subTitle"/>
          </p:nvPr>
        </p:nvSpPr>
        <p:spPr>
          <a:xfrm>
            <a:off x="-12300" y="1602450"/>
            <a:ext cx="4298400" cy="30513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What kind of alarm can be set to detect future port scans?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-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 filter can be activated if detected traffic from a single source IP address is connecting to different ports 100 of requests per second.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What threshold would you set to activate this alarm?</a:t>
            </a:r>
            <a:endParaRPr b="1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-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if a sny given IP address sends more than 100 requests per minute for more than 5 minute to access closed ports should have the filter activate.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10" name="Google Shape;1210;p72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What configurations can be set on the host to mitigate port scans?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-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Install local firewall, an IPS can detect port scans.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-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ICMP traffic can be filtered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-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An IP allowed list can be enabled.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Describe the solution. If possible, provide required command lines.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-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Filtering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traffic from an IP address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triggered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by the IPS can effectively mitigate port scans.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5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Table of Contents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5" name="Google Shape;1025;p5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This document contains the following sections:</a:t>
            </a:r>
            <a:endParaRPr/>
          </a:p>
        </p:txBody>
      </p:sp>
      <p:sp>
        <p:nvSpPr>
          <p:cNvPr id="1026" name="Google Shape;1026;p5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7" name="Google Shape;1027;p55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28" name="Google Shape;1028;p55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029" name="Google Shape;1029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"/>
                  <a:ea typeface="Roboto"/>
                  <a:cs typeface="Roboto"/>
                  <a:sym typeface="Roboto"/>
                </a:rPr>
                <a:t>01</a:t>
              </a:r>
              <a:endParaRPr sz="30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30" name="Google Shape;1030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1" name="Google Shape;1031;p55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032" name="Google Shape;1032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02</a:t>
              </a:r>
              <a:endParaRPr sz="3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33" name="Google Shape;1033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4" name="Google Shape;1034;p55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035" name="Google Shape;1035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03</a:t>
              </a:r>
              <a:endParaRPr sz="3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36" name="Google Shape;1036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7" name="Google Shape;1037;p55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038" name="Google Shape;1038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04</a:t>
              </a:r>
              <a:endParaRPr sz="3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39" name="Google Shape;1039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40" name="Google Shape;1040;p55"/>
          <p:cNvSpPr txBox="1"/>
          <p:nvPr/>
        </p:nvSpPr>
        <p:spPr>
          <a:xfrm>
            <a:off x="-12450" y="13788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Network Topology</a:t>
            </a:r>
            <a:endParaRPr b="1"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1" name="Google Shape;1041;p55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2" name="Google Shape;1042;p55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3" name="Google Shape;1043;p55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4" name="Google Shape;1044;p55"/>
          <p:cNvSpPr txBox="1"/>
          <p:nvPr/>
        </p:nvSpPr>
        <p:spPr>
          <a:xfrm>
            <a:off x="-124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Red Team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Security Assessment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5" name="Google Shape;1045;p55"/>
          <p:cNvSpPr txBox="1"/>
          <p:nvPr/>
        </p:nvSpPr>
        <p:spPr>
          <a:xfrm>
            <a:off x="15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Blue Team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Log Analysis and Attack Characterization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6" name="Google Shape;1046;p55"/>
          <p:cNvSpPr txBox="1"/>
          <p:nvPr/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Hardening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Proposed Alarms and Mitigation Strategies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4" name="Shape 1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5" name="Google Shape;1215;p7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</a:t>
            </a:r>
            <a:r>
              <a:rPr lang="en"/>
              <a:t>Finding the Request for the Hidden Directory</a:t>
            </a:r>
            <a:endParaRPr/>
          </a:p>
        </p:txBody>
      </p:sp>
      <p:sp>
        <p:nvSpPr>
          <p:cNvPr id="1216" name="Google Shape;1216;p73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7" name="Google Shape;1217;p73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What kind of alarm can be set to detect future unauthorized access?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-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Allow authorized IP addresses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-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An Alarm could be set to go off for any IP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address not on the whitelist that attempts to access.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What threshold would you set to activate this alarm?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-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The threshold for this alarm would be 1, for any machine accessing it.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8" name="Google Shape;1218;p73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What configuration can be set on the host to block unwanted access?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-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This directory should not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allowed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to exist on the server.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Describe the solution. If possible, provide required command lines. 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-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# 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rmdir -r 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-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this can be used to the remove all files and directories itself from the server.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2" name="Shape 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3" name="Google Shape;1223;p7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Preventing Brute Force Attacks</a:t>
            </a:r>
            <a:endParaRPr/>
          </a:p>
        </p:txBody>
      </p:sp>
      <p:sp>
        <p:nvSpPr>
          <p:cNvPr id="1224" name="Google Shape;1224;p7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5" name="Google Shape;1225;p74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What kind of alarm can be set to detect future brute force attacks?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-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An Alert can be created if 401 unauthorized is returned from the server over a threshold.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What threshold would you set to activate this alarm?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-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Start with 5 over a 30 minute period to allow forgotten or mistyped passwords and refine.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26" name="Google Shape;1226;p74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What configuration can be set on the host to block brute force attacks?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-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Limit failed login attempts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-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Limit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logins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to whitelist of IP addresses.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Describe the solution. If possible, provide the required command line(s). 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-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Configure Account policies on your server to limit failed login attempts.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0" name="Shape 1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1" name="Google Shape;1231;p7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Detecting</a:t>
            </a:r>
            <a:r>
              <a:rPr lang="en"/>
              <a:t> the WebDAV Connection</a:t>
            </a:r>
            <a:endParaRPr/>
          </a:p>
        </p:txBody>
      </p:sp>
      <p:sp>
        <p:nvSpPr>
          <p:cNvPr id="1232" name="Google Shape;1232;p75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3" name="Google Shape;1233;p75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What kind of alarm can be set to detect future access to this directory?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-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Set an alert for any blacklisted IP attempting to access this directory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-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All IPS outside the server range should be blacklisted.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What threshold would you set to activate this alarm?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-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The threshold for this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alarm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be one, any attempt to access should trigger alarm.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234" name="Google Shape;1234;p75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What configuration can be set on the host to control access?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-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Connections to this shared folder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should not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be accessible from the web and restricted by a  machine using a black list firewall rule.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Describe the solution. If possible, provide the required command line(s). 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-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Blocklisting ports 80 and 443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-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Blacklisting all external IPs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8" name="Shape 1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" name="Google Shape;1239;p7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Identifying Reverse Shell Uploads</a:t>
            </a:r>
            <a:endParaRPr/>
          </a:p>
        </p:txBody>
      </p:sp>
      <p:sp>
        <p:nvSpPr>
          <p:cNvPr id="1240" name="Google Shape;1240;p7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1" name="Google Shape;1241;p76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What kind of alarm can be set to detect future file uploads?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-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Set an alert  for any .php file that is uploaded.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-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Set firewall to block traffic to the shared folder on ports 80, 443 and 4444.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What threshold would you set to activate this alarm?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-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Any traffic on these ports would warrant a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alarm trigger.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242" name="Google Shape;1242;p76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What configuration can be set on the host to block file uploads?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-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Remove the ability to upload files from over the web, all file uploads should be from a local source.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Describe the solution. If possible, provide the required command line. 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-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Block port 80,443, and 4444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6" name="Shape 124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0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p56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 Topology </a:t>
            </a:r>
            <a:endParaRPr/>
          </a:p>
        </p:txBody>
      </p:sp>
      <p:sp>
        <p:nvSpPr>
          <p:cNvPr id="1052" name="Google Shape;1052;p56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57"/>
          <p:cNvSpPr txBox="1"/>
          <p:nvPr>
            <p:ph idx="2" type="body"/>
          </p:nvPr>
        </p:nvSpPr>
        <p:spPr>
          <a:xfrm>
            <a:off x="115375" y="910475"/>
            <a:ext cx="6699600" cy="3897600"/>
          </a:xfrm>
          <a:prstGeom prst="rect">
            <a:avLst/>
          </a:prstGeom>
          <a:solidFill>
            <a:srgbClr val="1D8BE6">
              <a:alpha val="14530"/>
            </a:srgbClr>
          </a:solidFill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  <p:sp>
        <p:nvSpPr>
          <p:cNvPr id="1058" name="Google Shape;1058;p57"/>
          <p:cNvSpPr txBox="1"/>
          <p:nvPr>
            <p:ph idx="3" type="subTitle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latin typeface="Roboto"/>
                <a:ea typeface="Roboto"/>
                <a:cs typeface="Roboto"/>
                <a:sym typeface="Roboto"/>
              </a:rPr>
              <a:t>Network</a:t>
            </a:r>
            <a:endParaRPr b="1"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Address </a:t>
            </a:r>
            <a:r>
              <a:rPr lang="en"/>
              <a:t>Range: 192.168.1.0/24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Netmask:255.255.255.0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Gateway:192.168.1.1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latin typeface="Roboto"/>
                <a:ea typeface="Roboto"/>
                <a:cs typeface="Roboto"/>
                <a:sym typeface="Roboto"/>
              </a:rPr>
              <a:t>Machines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IPv4: 192.168.1.90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OS: Linux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Hostname: Kali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IPv4: 192.168.1.105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OS:Linux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Hostname:Capstone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IPv4:192.168.1.100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OS:Linux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Hostname: ELK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IPv4:198.168.1.1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OS:Windows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Hostname:ML-REfVm-684424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9" name="Google Shape;1059;p57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 Topology</a:t>
            </a:r>
            <a:endParaRPr/>
          </a:p>
        </p:txBody>
      </p:sp>
      <p:pic>
        <p:nvPicPr>
          <p:cNvPr id="1060" name="Google Shape;1060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375" y="892350"/>
            <a:ext cx="6699600" cy="3897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4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5" name="Google Shape;1065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066" name="Google Shape;1066;p58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  <p:sp>
        <p:nvSpPr>
          <p:cNvPr id="1067" name="Google Shape;1067;p58"/>
          <p:cNvSpPr txBox="1"/>
          <p:nvPr>
            <p:ph type="title"/>
          </p:nvPr>
        </p:nvSpPr>
        <p:spPr>
          <a:xfrm>
            <a:off x="274325" y="1851100"/>
            <a:ext cx="8595300" cy="10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Red Team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Security Assessment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68" name="Google Shape;1068;p5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2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Google Shape;1073;p5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Recon: Describing the Target</a:t>
            </a:r>
            <a:endParaRPr/>
          </a:p>
        </p:txBody>
      </p:sp>
      <p:sp>
        <p:nvSpPr>
          <p:cNvPr id="1074" name="Google Shape;1074;p5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Nmap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identified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the following hosts on the network: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75" name="Google Shape;1075;p5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076" name="Google Shape;1076;p59"/>
          <p:cNvGraphicFramePr/>
          <p:nvPr/>
        </p:nvGraphicFramePr>
        <p:xfrm>
          <a:off x="419800" y="1198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{BDDE2D09-52C0-4270-A0D2-E01C26E4DF24}</a:tableStyleId>
              </a:tblPr>
              <a:tblGrid>
                <a:gridCol w="2782200"/>
                <a:gridCol w="2782200"/>
                <a:gridCol w="2782200"/>
              </a:tblGrid>
              <a:tr h="351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Hostname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IP Address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Role on Network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</a:tr>
              <a:tr h="6817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Router - </a:t>
                      </a: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Hyper V Manager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(</a:t>
                      </a: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ML-RefVM-684427) 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192.168.1.1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Local Host Machine Software that virtualizes hardware into virtual machines or servers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5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Kali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192.168.1.90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Attacker Machine using kali machine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786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Capstone Web Server1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192.168.1.105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Victim / Target </a:t>
                      </a: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Machine using apache web server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786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Elk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192.168.1.100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Monitoring</a:t>
                      </a: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 Machine - Log Collection service to identify problems in a server or application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60"/>
          <p:cNvSpPr txBox="1"/>
          <p:nvPr>
            <p:ph type="title"/>
          </p:nvPr>
        </p:nvSpPr>
        <p:spPr>
          <a:xfrm>
            <a:off x="-12300" y="0"/>
            <a:ext cx="9168600" cy="5466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Vulnerability </a:t>
            </a:r>
            <a:r>
              <a:rPr lang="en"/>
              <a:t>Assessment</a:t>
            </a:r>
            <a:endParaRPr/>
          </a:p>
        </p:txBody>
      </p:sp>
      <p:sp>
        <p:nvSpPr>
          <p:cNvPr id="1082" name="Google Shape;1082;p6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The assessment uncovered the following critical vulnerabilities in the target:</a:t>
            </a:r>
            <a:endParaRPr/>
          </a:p>
        </p:txBody>
      </p:sp>
      <p:sp>
        <p:nvSpPr>
          <p:cNvPr id="1083" name="Google Shape;1083;p6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084" name="Google Shape;1084;p60"/>
          <p:cNvGraphicFramePr/>
          <p:nvPr/>
        </p:nvGraphicFramePr>
        <p:xfrm>
          <a:off x="467150" y="1162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{BDDE2D09-52C0-4270-A0D2-E01C26E4DF24}</a:tableStyleId>
              </a:tblPr>
              <a:tblGrid>
                <a:gridCol w="2358875"/>
                <a:gridCol w="3216125"/>
                <a:gridCol w="2787500"/>
              </a:tblGrid>
              <a:tr h="384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Vulnerability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Description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Impact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</a:tr>
              <a:tr h="1019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1D7BD7"/>
                          </a:solidFill>
                          <a:uFill>
                            <a:noFill/>
                          </a:uFill>
                          <a:latin typeface="Roboto"/>
                          <a:ea typeface="Roboto"/>
                          <a:cs typeface="Roboto"/>
                          <a:sym typeface="Roboto"/>
                          <a:hlinkClick r:id="rId3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A3:2017-Sensitive Data Exposure</a:t>
                      </a:r>
                      <a:endParaRPr i="1"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100">
                          <a:latin typeface="Roboto"/>
                          <a:ea typeface="Roboto"/>
                          <a:cs typeface="Roboto"/>
                          <a:sym typeface="Roboto"/>
                        </a:rPr>
                        <a:t>CWE-23:  Relative Path Traversal </a:t>
                      </a:r>
                      <a:endParaRPr i="1"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The software uses external input to construct a pathname that should be within a restricted directory, but it does not properly neutralize sequences such as ".." that can resolve to a location that is outside of that directory.</a:t>
                      </a:r>
                      <a:endParaRPr i="1"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This allows attackers to traverse the file system to access files or directories that are outside of the restricted directory.</a:t>
                      </a:r>
                      <a:r>
                        <a:rPr i="1" lang="en" sz="1100">
                          <a:latin typeface="Roboto"/>
                          <a:ea typeface="Roboto"/>
                          <a:cs typeface="Roboto"/>
                          <a:sym typeface="Roboto"/>
                        </a:rPr>
                        <a:t> Ex.</a:t>
                      </a:r>
                      <a:r>
                        <a:rPr lang="en" sz="11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i="1" lang="en" sz="11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Internal secret folder</a:t>
                      </a:r>
                      <a:endParaRPr i="1"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87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1D7BD7"/>
                          </a:solidFill>
                          <a:uFill>
                            <a:noFill/>
                          </a:uFill>
                          <a:latin typeface="Roboto"/>
                          <a:ea typeface="Roboto"/>
                          <a:cs typeface="Roboto"/>
                          <a:sym typeface="Roboto"/>
                          <a:hlinkClick r:id="rId4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A5:2017-Broken Access Control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1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CWE-307: improper Restriction of excessive authentication attempts </a:t>
                      </a:r>
                      <a:r>
                        <a:rPr i="1" lang="en" sz="11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Brute force</a:t>
                      </a:r>
                      <a:endParaRPr i="1"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The software does not implement sufficient measures to prevent multiple failed authentication attempts within in a short time frame, making it more susceptible to brute force attacks.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An attacker could perform an arbitrary number of authentication attempts using different passwords, and eventually gain access to the targeted account. Ex.hydra</a:t>
                      </a:r>
                      <a:endParaRPr sz="11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42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1D7BD7"/>
                          </a:solidFill>
                          <a:uFill>
                            <a:noFill/>
                          </a:uFill>
                          <a:latin typeface="Roboto"/>
                          <a:ea typeface="Roboto"/>
                          <a:cs typeface="Roboto"/>
                          <a:sym typeface="Roboto"/>
                          <a:hlinkClick r:id="rId5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A1:2017-Injection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1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CWE-98: Improper Control of Filename for Include/Require Statement in PHP Program ('PHP Remote File Inclusion')</a:t>
                      </a:r>
                      <a:endParaRPr i="1" sz="11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The PHP application receives input from an upstream component, but it does not restrict or incorrectly restricts the input before its usage in "require," "include," or similar functions.</a:t>
                      </a:r>
                      <a:endParaRPr sz="1100">
                        <a:solidFill>
                          <a:srgbClr val="333333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this can allow an attacker to Remote File Inclusion (RFI) to access files that contain previously-injected PHP code. Ex.webdav access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8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p6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0" name="Google Shape;1090;p61"/>
          <p:cNvSpPr/>
          <p:nvPr/>
        </p:nvSpPr>
        <p:spPr>
          <a:xfrm flipH="1">
            <a:off x="383975" y="1269088"/>
            <a:ext cx="3952500" cy="1598700"/>
          </a:xfrm>
          <a:prstGeom prst="round1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We used Nmap tool to choose target and view the open ports and services in our network. We used XSS or a path traversal technique to aim to look for existing and or hidden web objects.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Path used: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http://192.168.1.105/company_folders/secret_folder/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91" name="Google Shape;1091;p61"/>
          <p:cNvSpPr/>
          <p:nvPr/>
        </p:nvSpPr>
        <p:spPr>
          <a:xfrm flipH="1">
            <a:off x="4862250" y="1232050"/>
            <a:ext cx="3657300" cy="1598700"/>
          </a:xfrm>
          <a:prstGeom prst="round1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Achievement</a:t>
            </a: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Using this path tool granted the knowledge of two 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hidden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directories within the web 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server. The ‘secret_folder’ and ‘webdav’ were both uncovered.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92" name="Google Shape;1092;p61"/>
          <p:cNvSpPr/>
          <p:nvPr/>
        </p:nvSpPr>
        <p:spPr>
          <a:xfrm>
            <a:off x="514650" y="677049"/>
            <a:ext cx="533400" cy="476700"/>
          </a:xfrm>
          <a:prstGeom prst="roundRect">
            <a:avLst>
              <a:gd fmla="val 16667" name="adj"/>
            </a:avLst>
          </a:prstGeom>
          <a:solidFill>
            <a:srgbClr val="CC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 sz="2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93" name="Google Shape;1093;p61"/>
          <p:cNvSpPr/>
          <p:nvPr/>
        </p:nvSpPr>
        <p:spPr>
          <a:xfrm>
            <a:off x="4410375" y="677052"/>
            <a:ext cx="533400" cy="555000"/>
          </a:xfrm>
          <a:prstGeom prst="roundRect">
            <a:avLst>
              <a:gd fmla="val 16667" name="adj"/>
            </a:avLst>
          </a:prstGeom>
          <a:solidFill>
            <a:srgbClr val="CC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endParaRPr sz="2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94" name="Google Shape;1094;p6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Relative Path Traversal </a:t>
            </a:r>
            <a:endParaRPr/>
          </a:p>
        </p:txBody>
      </p:sp>
      <p:pic>
        <p:nvPicPr>
          <p:cNvPr id="1095" name="Google Shape;1095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4425" y="2983150"/>
            <a:ext cx="6290393" cy="178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9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Google Shape;1100;p62"/>
          <p:cNvSpPr/>
          <p:nvPr/>
        </p:nvSpPr>
        <p:spPr>
          <a:xfrm flipH="1">
            <a:off x="990450" y="838400"/>
            <a:ext cx="3867300" cy="194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1" name="Google Shape;1101;p62"/>
          <p:cNvSpPr txBox="1"/>
          <p:nvPr/>
        </p:nvSpPr>
        <p:spPr>
          <a:xfrm>
            <a:off x="990550" y="704851"/>
            <a:ext cx="3952800" cy="20763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The Hydra program was used to run a brute force attack on the credentials for ‘secret_folder’ directory.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Command used: 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 Mono"/>
                <a:ea typeface="Roboto Mono"/>
                <a:cs typeface="Roboto Mono"/>
                <a:sym typeface="Roboto Mono"/>
              </a:rPr>
              <a:t>#</a:t>
            </a:r>
            <a:r>
              <a:rPr lang="en" sz="1200">
                <a:latin typeface="Roboto Mono"/>
                <a:ea typeface="Roboto Mono"/>
                <a:cs typeface="Roboto Mono"/>
                <a:sym typeface="Roboto Mono"/>
              </a:rPr>
              <a:t> hydra -l ashton -P ./rockyou.txt -s 80 -f -vV 192.168.1.105 </a:t>
            </a:r>
            <a:r>
              <a:rPr lang="en" sz="1200">
                <a:latin typeface="Roboto Mono"/>
                <a:ea typeface="Roboto Mono"/>
                <a:cs typeface="Roboto Mono"/>
                <a:sym typeface="Roboto Mono"/>
              </a:rPr>
              <a:t>http</a:t>
            </a:r>
            <a:r>
              <a:rPr lang="en" sz="1200">
                <a:latin typeface="Roboto Mono"/>
                <a:ea typeface="Roboto Mono"/>
                <a:cs typeface="Roboto Mono"/>
                <a:sym typeface="Roboto Mono"/>
              </a:rPr>
              <a:t>-get /company_folders/secret_folder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02" name="Google Shape;1102;p62"/>
          <p:cNvSpPr/>
          <p:nvPr/>
        </p:nvSpPr>
        <p:spPr>
          <a:xfrm flipH="1">
            <a:off x="5810625" y="887900"/>
            <a:ext cx="3066600" cy="18933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103" name="Google Shape;1103;p62"/>
          <p:cNvSpPr txBox="1"/>
          <p:nvPr/>
        </p:nvSpPr>
        <p:spPr>
          <a:xfrm>
            <a:off x="5810625" y="887825"/>
            <a:ext cx="2980800" cy="17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That command was able to produce the credentials “ashton:leopoldo” for access to the ‘secret_folder’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04" name="Google Shape;1104;p62"/>
          <p:cNvSpPr txBox="1"/>
          <p:nvPr>
            <p:ph type="title"/>
          </p:nvPr>
        </p:nvSpPr>
        <p:spPr>
          <a:xfrm>
            <a:off x="-12300" y="0"/>
            <a:ext cx="9168600" cy="6000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Improper Restriction of Excessive Authentication </a:t>
            </a:r>
            <a:r>
              <a:rPr b="1" lang="en" sz="1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Attempts Brute Force</a:t>
            </a:r>
            <a:endParaRPr b="1" sz="19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05" name="Google Shape;1105;p6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06" name="Google Shape;1106;p62"/>
          <p:cNvGrpSpPr/>
          <p:nvPr/>
        </p:nvGrpSpPr>
        <p:grpSpPr>
          <a:xfrm>
            <a:off x="238106" y="887903"/>
            <a:ext cx="533372" cy="533480"/>
            <a:chOff x="457200" y="1378813"/>
            <a:chExt cx="695400" cy="695450"/>
          </a:xfrm>
        </p:grpSpPr>
        <p:sp>
          <p:nvSpPr>
            <p:cNvPr id="1107" name="Google Shape;1107;p6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01</a:t>
              </a:r>
              <a:endParaRPr sz="2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08" name="Google Shape;1108;p62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09" name="Google Shape;1109;p62"/>
          <p:cNvGrpSpPr/>
          <p:nvPr/>
        </p:nvGrpSpPr>
        <p:grpSpPr>
          <a:xfrm>
            <a:off x="5000606" y="887903"/>
            <a:ext cx="533372" cy="533480"/>
            <a:chOff x="457200" y="1378813"/>
            <a:chExt cx="695400" cy="695450"/>
          </a:xfrm>
        </p:grpSpPr>
        <p:sp>
          <p:nvSpPr>
            <p:cNvPr id="1110" name="Google Shape;1110;p6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02</a:t>
              </a:r>
              <a:endParaRPr sz="2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11" name="Google Shape;1111;p62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112" name="Google Shape;1112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2100" y="3028950"/>
            <a:ext cx="6724649" cy="1640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